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0"/>
  </p:notesMasterIdLst>
  <p:sldIdLst>
    <p:sldId id="256" r:id="rId2"/>
    <p:sldId id="306" r:id="rId3"/>
    <p:sldId id="271" r:id="rId4"/>
    <p:sldId id="272" r:id="rId5"/>
    <p:sldId id="407" r:id="rId6"/>
    <p:sldId id="408" r:id="rId7"/>
    <p:sldId id="324" r:id="rId8"/>
    <p:sldId id="325" r:id="rId9"/>
    <p:sldId id="409" r:id="rId10"/>
    <p:sldId id="313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3" r:id="rId25"/>
    <p:sldId id="398" r:id="rId26"/>
    <p:sldId id="410" r:id="rId27"/>
    <p:sldId id="411" r:id="rId28"/>
    <p:sldId id="412" r:id="rId29"/>
    <p:sldId id="413" r:id="rId30"/>
    <p:sldId id="414" r:id="rId31"/>
    <p:sldId id="415" r:id="rId32"/>
    <p:sldId id="416" r:id="rId33"/>
    <p:sldId id="417" r:id="rId34"/>
    <p:sldId id="418" r:id="rId35"/>
    <p:sldId id="419" r:id="rId36"/>
    <p:sldId id="420" r:id="rId37"/>
    <p:sldId id="421" r:id="rId38"/>
    <p:sldId id="422" r:id="rId39"/>
    <p:sldId id="423" r:id="rId40"/>
    <p:sldId id="424" r:id="rId41"/>
    <p:sldId id="425" r:id="rId42"/>
    <p:sldId id="426" r:id="rId43"/>
    <p:sldId id="427" r:id="rId44"/>
    <p:sldId id="428" r:id="rId45"/>
    <p:sldId id="429" r:id="rId46"/>
    <p:sldId id="430" r:id="rId47"/>
    <p:sldId id="431" r:id="rId48"/>
    <p:sldId id="432" r:id="rId49"/>
    <p:sldId id="433" r:id="rId50"/>
    <p:sldId id="434" r:id="rId51"/>
    <p:sldId id="435" r:id="rId52"/>
    <p:sldId id="436" r:id="rId53"/>
    <p:sldId id="437" r:id="rId54"/>
    <p:sldId id="438" r:id="rId55"/>
    <p:sldId id="439" r:id="rId56"/>
    <p:sldId id="440" r:id="rId57"/>
    <p:sldId id="441" r:id="rId58"/>
    <p:sldId id="442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6EB5F-B28B-4871-AF38-CE4B63BA87D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25AD5-0BB1-48CE-A396-9DF0B03904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701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25AD5-0BB1-48CE-A396-9DF0B03904D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06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98003-C90A-4C4C-AF10-CB7EE84559E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596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A012BC0-AEC1-4B45-B66D-DD388E77FAF8}" type="datetimeFigureOut">
              <a:rPr lang="en-US" smtClean="0"/>
              <a:pPr/>
              <a:t>2/8/2025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7D34AE4-E48F-40E7-ABE4-36B82DC822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1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7356" y="785794"/>
            <a:ext cx="6858048" cy="2823056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accent1">
                    <a:lumMod val="75000"/>
                  </a:schemeClr>
                </a:solidFill>
              </a:rPr>
              <a:t>Congenital malformations of the nose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0" y="161935"/>
            <a:ext cx="7467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/>
              <a:t>Nasal </a:t>
            </a:r>
            <a:r>
              <a:rPr lang="en-US" sz="3600" b="1" dirty="0" smtClean="0"/>
              <a:t>fistula</a:t>
            </a:r>
            <a:r>
              <a:rPr lang="sr-Latn-RS" sz="3600" b="1" dirty="0" smtClean="0"/>
              <a:t> </a:t>
            </a:r>
            <a:r>
              <a:rPr lang="sr-Latn-RS" sz="3600" b="1" i="1" dirty="0" smtClean="0"/>
              <a:t>in situ</a:t>
            </a:r>
            <a:r>
              <a:rPr lang="en-US" sz="3600" b="1" dirty="0" smtClean="0"/>
              <a:t> an</a:t>
            </a:r>
            <a:r>
              <a:rPr lang="sr-Latn-RS" sz="3600" b="1" dirty="0" smtClean="0"/>
              <a:t>d </a:t>
            </a:r>
            <a:r>
              <a:rPr lang="sr-Latn-RS" sz="3600" b="1" dirty="0" err="1" smtClean="0"/>
              <a:t>exitrpated</a:t>
            </a:r>
            <a:endParaRPr lang="en-US" dirty="0"/>
          </a:p>
        </p:txBody>
      </p:sp>
      <p:pic>
        <p:nvPicPr>
          <p:cNvPr id="4" name="Content Placeholder 3" descr="FISTULA NOSA - Copy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65123" y="1050244"/>
            <a:ext cx="3071834" cy="4306177"/>
          </a:xfrm>
        </p:spPr>
      </p:pic>
      <p:pic>
        <p:nvPicPr>
          <p:cNvPr id="74754" name="Picture 2" descr="D:\Documents and Settings\Korisnik\My Documents\BANE\BANE Pictures\SLAJDOVI za PEEDAVANJA i RADOVE\FISTULA NOSA - preparat.JPG"/>
          <p:cNvPicPr>
            <a:picLocks noChangeAspect="1" noChangeArrowheads="1"/>
          </p:cNvPicPr>
          <p:nvPr/>
        </p:nvPicPr>
        <p:blipFill>
          <a:blip r:embed="rId3"/>
          <a:srcRect l="10222" t="20000" r="18222" b="14286"/>
          <a:stretch>
            <a:fillRect/>
          </a:stretch>
        </p:blipFill>
        <p:spPr bwMode="auto">
          <a:xfrm>
            <a:off x="4459634" y="1060192"/>
            <a:ext cx="1956780" cy="214314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139952" y="3558658"/>
            <a:ext cx="4357718" cy="13825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002060"/>
                </a:solidFill>
              </a:rPr>
              <a:t>Nasal fistula has different localization and route. It usually starts from the dorsum of the nose and ends under the nasal bones.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2267744" y="3356992"/>
            <a:ext cx="615425" cy="1017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65123" y="5563018"/>
            <a:ext cx="3071834" cy="11063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2060"/>
                </a:solidFill>
              </a:rPr>
              <a:t>The arrow shows a fistulous opening on the skin of the dorsum of the nose.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r>
              <a:rPr lang="en-US" sz="3600" b="1" dirty="0" err="1"/>
              <a:t>Meningocele</a:t>
            </a:r>
            <a:r>
              <a:rPr lang="sr-Cyrl-RS" dirty="0" smtClean="0"/>
              <a:t> </a:t>
            </a:r>
            <a:r>
              <a:rPr lang="sr-Cyrl-RS" dirty="0">
                <a:solidFill>
                  <a:srgbClr val="FF33CC"/>
                </a:solidFill>
              </a:rPr>
              <a:t>(</a:t>
            </a:r>
            <a:r>
              <a:rPr lang="sr-Latn-CS" dirty="0">
                <a:solidFill>
                  <a:srgbClr val="FF33CC"/>
                </a:solidFill>
                <a:latin typeface="Times New Roman" pitchFamily="18" charset="0"/>
              </a:rPr>
              <a:t>Meningocoelae</a:t>
            </a:r>
            <a:r>
              <a:rPr lang="sr-Cyrl-RS" dirty="0">
                <a:solidFill>
                  <a:srgbClr val="FF33CC"/>
                </a:solidFill>
                <a:latin typeface="Times New Roman" pitchFamily="18" charset="0"/>
              </a:rPr>
              <a:t>)</a:t>
            </a:r>
            <a:endParaRPr lang="en-US" dirty="0">
              <a:solidFill>
                <a:srgbClr val="FF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412776"/>
            <a:ext cx="8148958" cy="5088066"/>
          </a:xfrm>
        </p:spPr>
        <p:txBody>
          <a:bodyPr>
            <a:normAutofit/>
          </a:bodyPr>
          <a:lstStyle/>
          <a:p>
            <a:r>
              <a:rPr lang="en-US" dirty="0"/>
              <a:t>Congenital malformations characterized by prolapse of the intracranial contents, usually of the meninges (sometimes of the brain) through a congenital defect of the bony cranium</a:t>
            </a:r>
            <a:r>
              <a:rPr lang="en-US" dirty="0" smtClean="0"/>
              <a:t>.</a:t>
            </a:r>
            <a:endParaRPr lang="sr-Latn-RS" dirty="0" smtClean="0"/>
          </a:p>
          <a:p>
            <a:r>
              <a:rPr lang="en-US" sz="2600" b="1" dirty="0">
                <a:solidFill>
                  <a:srgbClr val="FF33CC"/>
                </a:solidFill>
              </a:rPr>
              <a:t>Etiology - </a:t>
            </a:r>
            <a:r>
              <a:rPr lang="en-US" sz="2200" dirty="0"/>
              <a:t>a critical period in the development of the nose is the first 12 weeks of fetal development. Disruption of normal development in this period causes </a:t>
            </a:r>
            <a:r>
              <a:rPr lang="en-US" sz="2200" dirty="0" err="1"/>
              <a:t>meningocele</a:t>
            </a:r>
            <a:r>
              <a:rPr lang="en-US" sz="2200" dirty="0"/>
              <a:t>, as well as glioma, </a:t>
            </a:r>
            <a:r>
              <a:rPr lang="en-US" sz="2200" dirty="0" err="1"/>
              <a:t>dermoid</a:t>
            </a:r>
            <a:r>
              <a:rPr lang="en-US" sz="2200" dirty="0"/>
              <a:t> cysts and nasal fistulas</a:t>
            </a:r>
            <a:r>
              <a:rPr lang="en-US" sz="2200" dirty="0" smtClean="0"/>
              <a:t>.</a:t>
            </a:r>
            <a:endParaRPr lang="sr-Latn-RS" sz="2200" dirty="0" smtClean="0"/>
          </a:p>
          <a:p>
            <a:r>
              <a:rPr lang="en-US" sz="2600" b="1" dirty="0">
                <a:solidFill>
                  <a:srgbClr val="FF33CC"/>
                </a:solidFill>
              </a:rPr>
              <a:t>Localization - </a:t>
            </a:r>
            <a:r>
              <a:rPr lang="en-US" sz="2600" dirty="0"/>
              <a:t>occipital, </a:t>
            </a:r>
            <a:r>
              <a:rPr lang="en-US" sz="2600" dirty="0" err="1"/>
              <a:t>frontoethmoid</a:t>
            </a:r>
            <a:r>
              <a:rPr lang="en-US" sz="2600" dirty="0"/>
              <a:t> and </a:t>
            </a:r>
            <a:r>
              <a:rPr lang="en-US" sz="2600" dirty="0" smtClean="0"/>
              <a:t>nasal</a:t>
            </a:r>
            <a:endParaRPr lang="sr-Latn-RS" sz="2600" dirty="0" smtClean="0"/>
          </a:p>
          <a:p>
            <a:r>
              <a:rPr lang="en-US" b="1" dirty="0">
                <a:solidFill>
                  <a:srgbClr val="FF0000"/>
                </a:solidFill>
              </a:rPr>
              <a:t>nasal: </a:t>
            </a:r>
            <a:r>
              <a:rPr lang="en-US" dirty="0" err="1"/>
              <a:t>prenasal</a:t>
            </a:r>
            <a:r>
              <a:rPr lang="en-US" dirty="0"/>
              <a:t> and </a:t>
            </a:r>
            <a:r>
              <a:rPr lang="en-US" dirty="0" err="1" smtClean="0"/>
              <a:t>endonasal</a:t>
            </a:r>
            <a:endParaRPr lang="sr-Latn-RS" dirty="0" smtClean="0"/>
          </a:p>
          <a:p>
            <a:r>
              <a:rPr lang="en-US" dirty="0">
                <a:solidFill>
                  <a:srgbClr val="FF33CC"/>
                </a:solidFill>
              </a:rPr>
              <a:t>By content </a:t>
            </a:r>
            <a:r>
              <a:rPr lang="en-US" dirty="0"/>
              <a:t>- </a:t>
            </a:r>
            <a:r>
              <a:rPr lang="en-US" dirty="0" err="1"/>
              <a:t>meningocele</a:t>
            </a:r>
            <a:r>
              <a:rPr lang="en-US" dirty="0"/>
              <a:t> and </a:t>
            </a:r>
            <a:r>
              <a:rPr lang="en-US" dirty="0" err="1"/>
              <a:t>meningoencephalocele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paces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3042" y="928670"/>
            <a:ext cx="5458654" cy="3868457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428596" y="5143512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key space is represented by: </a:t>
            </a:r>
            <a:r>
              <a:rPr lang="en-US" sz="2400" b="1" dirty="0">
                <a:solidFill>
                  <a:srgbClr val="FF33CC"/>
                </a:solidFill>
              </a:rPr>
              <a:t>foramen cecum, fonticulus </a:t>
            </a:r>
            <a:r>
              <a:rPr lang="en-US" sz="2400" b="1" dirty="0" err="1">
                <a:solidFill>
                  <a:srgbClr val="FF33CC"/>
                </a:solidFill>
              </a:rPr>
              <a:t>nasofrontalis</a:t>
            </a:r>
            <a:r>
              <a:rPr lang="en-US" sz="2400" b="1" dirty="0">
                <a:solidFill>
                  <a:srgbClr val="FF33CC"/>
                </a:solidFill>
              </a:rPr>
              <a:t> and </a:t>
            </a:r>
            <a:r>
              <a:rPr lang="en-US" sz="2400" b="1" dirty="0" err="1">
                <a:solidFill>
                  <a:srgbClr val="FF33CC"/>
                </a:solidFill>
              </a:rPr>
              <a:t>prenasal</a:t>
            </a:r>
            <a:r>
              <a:rPr lang="en-US" sz="2400" b="1" dirty="0">
                <a:solidFill>
                  <a:srgbClr val="FF33CC"/>
                </a:solidFill>
              </a:rPr>
              <a:t> space.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/>
          <a:lstStyle/>
          <a:p>
            <a:pPr algn="ctr"/>
            <a:r>
              <a:rPr lang="en-US" dirty="0" err="1">
                <a:solidFill>
                  <a:srgbClr val="FF33CC"/>
                </a:solidFill>
              </a:rPr>
              <a:t>Frontoethmoidal</a:t>
            </a:r>
            <a:r>
              <a:rPr lang="en-US" dirty="0">
                <a:solidFill>
                  <a:srgbClr val="FF33CC"/>
                </a:solidFill>
              </a:rPr>
              <a:t> </a:t>
            </a:r>
            <a:r>
              <a:rPr lang="en-US" dirty="0" err="1">
                <a:solidFill>
                  <a:srgbClr val="FF33CC"/>
                </a:solidFill>
              </a:rPr>
              <a:t>meningocele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42910" y="1643050"/>
          <a:ext cx="3500462" cy="4158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Bitmap Image" r:id="rId3" imgW="2076740" imgH="2467319" progId="PBrush">
                  <p:embed/>
                </p:oleObj>
              </mc:Choice>
              <mc:Fallback>
                <p:oleObj name="Bitmap Image" r:id="rId3" imgW="2076740" imgH="2467319" progId="PBrush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1643050"/>
                        <a:ext cx="3500462" cy="4158806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3399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4"/>
          <p:cNvGraphicFramePr>
            <a:graphicFrameLocks noChangeAspect="1"/>
          </p:cNvGraphicFramePr>
          <p:nvPr/>
        </p:nvGraphicFramePr>
        <p:xfrm>
          <a:off x="4714876" y="1643050"/>
          <a:ext cx="3379023" cy="4143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Bitmap Image" r:id="rId5" imgW="1895238" imgH="2095793" progId="PBrush">
                  <p:embed/>
                </p:oleObj>
              </mc:Choice>
              <mc:Fallback>
                <p:oleObj name="Bitmap Image" r:id="rId5" imgW="1895238" imgH="2095793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1643050"/>
                        <a:ext cx="3379023" cy="4143404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3399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Nasal </a:t>
            </a:r>
            <a:r>
              <a:rPr lang="en-US" dirty="0" err="1">
                <a:solidFill>
                  <a:srgbClr val="FF33CC"/>
                </a:solidFill>
              </a:rPr>
              <a:t>meningocele</a:t>
            </a:r>
            <a:endParaRPr lang="en-US" dirty="0">
              <a:solidFill>
                <a:srgbClr val="FF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85786" y="1142984"/>
            <a:ext cx="7643866" cy="4873752"/>
          </a:xfrm>
        </p:spPr>
        <p:txBody>
          <a:bodyPr>
            <a:normAutofit fontScale="92500"/>
          </a:bodyPr>
          <a:lstStyle/>
          <a:p>
            <a:r>
              <a:rPr lang="en-US" sz="2600" b="1" dirty="0">
                <a:solidFill>
                  <a:srgbClr val="FF33CC"/>
                </a:solidFill>
              </a:rPr>
              <a:t>Prenasal </a:t>
            </a:r>
            <a:r>
              <a:rPr lang="en-US" sz="2600" b="1" dirty="0" err="1">
                <a:solidFill>
                  <a:srgbClr val="FF33CC"/>
                </a:solidFill>
              </a:rPr>
              <a:t>meningocele</a:t>
            </a:r>
            <a:endParaRPr lang="en-US" sz="2600" b="1" dirty="0">
              <a:solidFill>
                <a:srgbClr val="FF33CC"/>
              </a:solidFill>
            </a:endParaRPr>
          </a:p>
          <a:p>
            <a:r>
              <a:rPr lang="en-US" sz="2200" dirty="0"/>
              <a:t>They pass through the lamina </a:t>
            </a:r>
            <a:r>
              <a:rPr lang="en-US" sz="2200" dirty="0" err="1"/>
              <a:t>cribrosa</a:t>
            </a:r>
            <a:r>
              <a:rPr lang="en-US" sz="2200" dirty="0"/>
              <a:t> and foramen cecum and are localized at the level of the </a:t>
            </a:r>
            <a:r>
              <a:rPr lang="en-US" sz="2200" dirty="0" err="1"/>
              <a:t>nasofrontal</a:t>
            </a:r>
            <a:r>
              <a:rPr lang="en-US" sz="2200" dirty="0"/>
              <a:t> suture or at the border of the nasal bones and ethmoid, in front of and above the nasal cavity.</a:t>
            </a:r>
          </a:p>
          <a:p>
            <a:r>
              <a:rPr lang="en-US" sz="2200" dirty="0"/>
              <a:t>Symptomatology - a protrusion in the area of ​​the lateral part of the root of the nose, the size of a pea to the size of a fist.</a:t>
            </a:r>
          </a:p>
          <a:p>
            <a:r>
              <a:rPr lang="en-US" sz="2200" dirty="0" smtClean="0"/>
              <a:t>Large </a:t>
            </a:r>
            <a:r>
              <a:rPr lang="en-US" sz="2200" dirty="0"/>
              <a:t>ones put pressure on the </a:t>
            </a:r>
            <a:r>
              <a:rPr lang="en-US" sz="2200" dirty="0" smtClean="0"/>
              <a:t>eyeball and </a:t>
            </a:r>
            <a:r>
              <a:rPr lang="en-US" sz="2200" dirty="0"/>
              <a:t>push it forward and outward, the skin can be very thin</a:t>
            </a:r>
            <a:endParaRPr lang="ru-RU" sz="2200" dirty="0"/>
          </a:p>
          <a:p>
            <a:r>
              <a:rPr lang="en-US" sz="2600" b="1" dirty="0">
                <a:solidFill>
                  <a:srgbClr val="FF33CC"/>
                </a:solidFill>
              </a:rPr>
              <a:t>Endonasal </a:t>
            </a:r>
            <a:r>
              <a:rPr lang="en-US" sz="2600" b="1" dirty="0" err="1">
                <a:solidFill>
                  <a:srgbClr val="FF33CC"/>
                </a:solidFill>
              </a:rPr>
              <a:t>meningocele</a:t>
            </a:r>
            <a:endParaRPr lang="en-US" sz="2600" b="1" dirty="0">
              <a:solidFill>
                <a:srgbClr val="FF33CC"/>
              </a:solidFill>
            </a:endParaRPr>
          </a:p>
          <a:p>
            <a:r>
              <a:rPr lang="en-US" sz="2600" dirty="0"/>
              <a:t>They pass through the roof of the ethmoid bone and enter the nasal cavity, and clinically they can be confused with nasal polyps.</a:t>
            </a:r>
            <a:endParaRPr lang="en-US" sz="2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Prenasal </a:t>
            </a:r>
            <a:r>
              <a:rPr lang="en-US" dirty="0" err="1">
                <a:solidFill>
                  <a:srgbClr val="FF33CC"/>
                </a:solidFill>
              </a:rPr>
              <a:t>meningocele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2050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500034" y="1571612"/>
          <a:ext cx="3529148" cy="41928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Bitmap Image" r:id="rId3" imgW="2076740" imgH="2467319" progId="PBrush">
                  <p:embed/>
                </p:oleObj>
              </mc:Choice>
              <mc:Fallback>
                <p:oleObj name="Bitmap Image" r:id="rId3" imgW="2076740" imgH="2467319" progId="PBrush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1571612"/>
                        <a:ext cx="3529148" cy="4192886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4"/>
          <p:cNvGraphicFramePr>
            <a:graphicFrameLocks noChangeAspect="1"/>
          </p:cNvGraphicFramePr>
          <p:nvPr/>
        </p:nvGraphicFramePr>
        <p:xfrm>
          <a:off x="4357686" y="1571612"/>
          <a:ext cx="3692523" cy="417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Bitmap Image" r:id="rId5" imgW="1895238" imgH="2104762" progId="PBrush">
                  <p:embed/>
                </p:oleObj>
              </mc:Choice>
              <mc:Fallback>
                <p:oleObj name="Bitmap Image" r:id="rId5" imgW="1895238" imgH="2104762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7686" y="1571612"/>
                        <a:ext cx="3692523" cy="4172875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Prenasal </a:t>
            </a:r>
            <a:r>
              <a:rPr lang="en-US" dirty="0" err="1">
                <a:solidFill>
                  <a:srgbClr val="FF33CC"/>
                </a:solidFill>
              </a:rPr>
              <a:t>meningocele</a:t>
            </a: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gliom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14414" y="1714488"/>
            <a:ext cx="6196432" cy="4257591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467600" cy="72547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Prenasal </a:t>
            </a:r>
            <a:r>
              <a:rPr lang="en-US" dirty="0" err="1">
                <a:solidFill>
                  <a:srgbClr val="FF33CC"/>
                </a:solidFill>
              </a:rPr>
              <a:t>meningocele</a:t>
            </a: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encephalocelemass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57224" y="1571612"/>
            <a:ext cx="7078527" cy="4357718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rgbClr val="FF33CC"/>
                </a:solidFill>
              </a:rPr>
              <a:t>Endonasal </a:t>
            </a:r>
            <a:r>
              <a:rPr lang="en-US" sz="3200" b="1" dirty="0" err="1">
                <a:solidFill>
                  <a:srgbClr val="FF33CC"/>
                </a:solidFill>
              </a:rPr>
              <a:t>meningocele</a:t>
            </a:r>
            <a:endParaRPr lang="en-US" sz="3200" b="1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encephalocel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14414" y="1643050"/>
            <a:ext cx="6261116" cy="4209056"/>
          </a:xfr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rgbClr val="FF33CC"/>
                </a:solidFill>
              </a:rPr>
              <a:t>Endonasal </a:t>
            </a:r>
            <a:r>
              <a:rPr lang="en-US" sz="3200" b="1" dirty="0" err="1">
                <a:solidFill>
                  <a:srgbClr val="FF33CC"/>
                </a:solidFill>
              </a:rPr>
              <a:t>meningocele</a:t>
            </a:r>
            <a:endParaRPr lang="en-US" sz="3200" b="1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intranasalgliom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28860" y="1500174"/>
            <a:ext cx="3547850" cy="4475898"/>
          </a:xfrm>
          <a:noFill/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1560" y="1484784"/>
            <a:ext cx="7467600" cy="2282596"/>
          </a:xfrm>
        </p:spPr>
        <p:txBody>
          <a:bodyPr>
            <a:normAutofit fontScale="92500" lnSpcReduction="20000"/>
          </a:bodyPr>
          <a:lstStyle/>
          <a:p>
            <a:r>
              <a:rPr lang="en-US" sz="3200" b="1" dirty="0">
                <a:solidFill>
                  <a:srgbClr val="FF33CC"/>
                </a:solidFill>
              </a:rPr>
              <a:t>Etiology:</a:t>
            </a:r>
          </a:p>
          <a:p>
            <a:r>
              <a:rPr lang="en-US" sz="3200" dirty="0"/>
              <a:t>Genetic disorders</a:t>
            </a:r>
          </a:p>
          <a:p>
            <a:r>
              <a:rPr lang="en-US" sz="3200" dirty="0"/>
              <a:t>Endogenous and exogenous toxins that act in the first 4 months of intrauterine life</a:t>
            </a:r>
            <a:endParaRPr lang="sr-Cyrl-R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642918"/>
            <a:ext cx="7467600" cy="5143536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FF33CC"/>
                </a:solidFill>
              </a:rPr>
              <a:t>Diagnosis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en-US" dirty="0" smtClean="0"/>
              <a:t>anamnesis</a:t>
            </a:r>
            <a:r>
              <a:rPr lang="ru-RU" dirty="0" smtClean="0"/>
              <a:t>, </a:t>
            </a:r>
            <a:r>
              <a:rPr lang="en-US" dirty="0" smtClean="0"/>
              <a:t>clinical examination</a:t>
            </a:r>
            <a:r>
              <a:rPr lang="ru-RU" dirty="0" smtClean="0"/>
              <a:t>, </a:t>
            </a:r>
            <a:r>
              <a:rPr lang="en-US" dirty="0" smtClean="0"/>
              <a:t>X-ray</a:t>
            </a:r>
            <a:r>
              <a:rPr lang="ru-RU" dirty="0" smtClean="0"/>
              <a:t>, </a:t>
            </a:r>
            <a:r>
              <a:rPr lang="en-US" dirty="0" smtClean="0"/>
              <a:t>CT</a:t>
            </a:r>
            <a:r>
              <a:rPr lang="ru-RU" dirty="0" smtClean="0"/>
              <a:t> </a:t>
            </a:r>
            <a:r>
              <a:rPr lang="en-US" dirty="0" smtClean="0"/>
              <a:t>and</a:t>
            </a:r>
            <a:r>
              <a:rPr lang="ru-RU" dirty="0" smtClean="0"/>
              <a:t> </a:t>
            </a:r>
            <a:r>
              <a:rPr lang="en-US" dirty="0" smtClean="0"/>
              <a:t>MRI</a:t>
            </a:r>
            <a:r>
              <a:rPr lang="ru-RU" dirty="0" smtClean="0"/>
              <a:t>.</a:t>
            </a:r>
            <a:endParaRPr lang="ru-RU" dirty="0"/>
          </a:p>
          <a:p>
            <a:pPr lvl="1"/>
            <a:r>
              <a:rPr lang="en-US" sz="2200" b="1" dirty="0">
                <a:solidFill>
                  <a:srgbClr val="C00000"/>
                </a:solidFill>
              </a:rPr>
              <a:t>do </a:t>
            </a:r>
            <a:r>
              <a:rPr lang="en-US" sz="2200" b="1" dirty="0" smtClean="0">
                <a:solidFill>
                  <a:srgbClr val="C00000"/>
                </a:solidFill>
              </a:rPr>
              <a:t>not preform a </a:t>
            </a:r>
            <a:r>
              <a:rPr lang="en-US" sz="2200" b="1" dirty="0">
                <a:solidFill>
                  <a:srgbClr val="C00000"/>
                </a:solidFill>
              </a:rPr>
              <a:t>biopsy for intra- and </a:t>
            </a:r>
            <a:r>
              <a:rPr lang="en-US" sz="2200" b="1" dirty="0" err="1">
                <a:solidFill>
                  <a:srgbClr val="C00000"/>
                </a:solidFill>
              </a:rPr>
              <a:t>extranasal</a:t>
            </a:r>
            <a:r>
              <a:rPr lang="en-US" sz="2200" b="1" dirty="0">
                <a:solidFill>
                  <a:srgbClr val="C00000"/>
                </a:solidFill>
              </a:rPr>
              <a:t> tumor masses in children, before a radiological examination is performed!</a:t>
            </a:r>
          </a:p>
          <a:p>
            <a:pPr lvl="1">
              <a:buNone/>
            </a:pPr>
            <a:endParaRPr lang="ru-RU" sz="2200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FF33CC"/>
                </a:solidFill>
              </a:rPr>
              <a:t>Therapy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en-US" dirty="0" smtClean="0"/>
              <a:t>surgical</a:t>
            </a:r>
            <a:r>
              <a:rPr lang="ru-RU" dirty="0" smtClean="0"/>
              <a:t> (</a:t>
            </a:r>
            <a:r>
              <a:rPr lang="en-US" dirty="0" smtClean="0"/>
              <a:t>neurosurgeon and </a:t>
            </a:r>
            <a:r>
              <a:rPr lang="en-US" dirty="0" err="1" smtClean="0"/>
              <a:t>otorhinolaryngologist</a:t>
            </a:r>
            <a:r>
              <a:rPr lang="ru-RU" dirty="0" smtClean="0"/>
              <a:t>).</a:t>
            </a:r>
            <a:endParaRPr lang="ru-RU" dirty="0"/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aim</a:t>
            </a:r>
            <a:r>
              <a:rPr lang="ru-RU" dirty="0" smtClean="0"/>
              <a:t> </a:t>
            </a:r>
            <a:r>
              <a:rPr lang="ru-RU" dirty="0"/>
              <a:t>- </a:t>
            </a:r>
            <a:endParaRPr lang="en-US" dirty="0"/>
          </a:p>
          <a:p>
            <a:pPr lvl="1"/>
            <a:r>
              <a:rPr lang="en-US" dirty="0"/>
              <a:t>to remove the </a:t>
            </a:r>
            <a:r>
              <a:rPr lang="en-US" dirty="0" err="1"/>
              <a:t>meningocele</a:t>
            </a:r>
            <a:r>
              <a:rPr lang="en-US" dirty="0"/>
              <a:t>, to close the bone defect and to do </a:t>
            </a:r>
            <a:r>
              <a:rPr lang="en-US" dirty="0" err="1"/>
              <a:t>dural</a:t>
            </a:r>
            <a:r>
              <a:rPr lang="en-US" dirty="0"/>
              <a:t> plastic surgery</a:t>
            </a:r>
            <a:endParaRPr lang="ru-RU" dirty="0"/>
          </a:p>
          <a:p>
            <a:pPr lvl="1"/>
            <a:r>
              <a:rPr lang="en-US" dirty="0"/>
              <a:t>in the case of larger </a:t>
            </a:r>
            <a:r>
              <a:rPr lang="en-US" dirty="0" err="1"/>
              <a:t>meningoceles</a:t>
            </a:r>
            <a:r>
              <a:rPr lang="en-US" dirty="0"/>
              <a:t>, the operation can be performed immediately after birth, in the case of smaller </a:t>
            </a:r>
            <a:r>
              <a:rPr lang="en-US" dirty="0" err="1"/>
              <a:t>meningoceles</a:t>
            </a:r>
            <a:r>
              <a:rPr lang="en-US" dirty="0"/>
              <a:t>, it is delayed up to a year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Endonasal </a:t>
            </a:r>
            <a:r>
              <a:rPr lang="en-US" dirty="0" err="1" smtClean="0">
                <a:solidFill>
                  <a:srgbClr val="FF33CC"/>
                </a:solidFill>
              </a:rPr>
              <a:t>meningocele</a:t>
            </a:r>
            <a:r>
              <a:rPr lang="sr-Latn-RS" dirty="0" smtClean="0">
                <a:solidFill>
                  <a:srgbClr val="FF33CC"/>
                </a:solidFill>
              </a:rPr>
              <a:t> (CT </a:t>
            </a:r>
            <a:r>
              <a:rPr lang="sr-Latn-RS" dirty="0" err="1" smtClean="0">
                <a:solidFill>
                  <a:srgbClr val="FF33CC"/>
                </a:solidFill>
              </a:rPr>
              <a:t>scan</a:t>
            </a:r>
            <a:r>
              <a:rPr lang="sr-Latn-RS" dirty="0" smtClean="0">
                <a:solidFill>
                  <a:srgbClr val="FF33CC"/>
                </a:solidFill>
              </a:rPr>
              <a:t>)</a:t>
            </a:r>
            <a:endParaRPr lang="en-US" dirty="0"/>
          </a:p>
        </p:txBody>
      </p:sp>
      <p:pic>
        <p:nvPicPr>
          <p:cNvPr id="4" name="Content Placeholder 3" descr="ni_2011_59_6_946_91403_f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47388"/>
          <a:stretch>
            <a:fillRect/>
          </a:stretch>
        </p:blipFill>
        <p:spPr>
          <a:xfrm>
            <a:off x="2285984" y="1428736"/>
            <a:ext cx="4278890" cy="4431707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Endonasal </a:t>
            </a:r>
            <a:r>
              <a:rPr lang="en-US" dirty="0" err="1">
                <a:solidFill>
                  <a:srgbClr val="FF33CC"/>
                </a:solidFill>
              </a:rPr>
              <a:t>meningocele</a:t>
            </a:r>
            <a:r>
              <a:rPr lang="en-US" dirty="0">
                <a:solidFill>
                  <a:srgbClr val="FF33CC"/>
                </a:solidFill>
              </a:rPr>
              <a:t> (CT scan)</a:t>
            </a:r>
            <a:endParaRPr lang="en-US" dirty="0"/>
          </a:p>
        </p:txBody>
      </p:sp>
      <p:pic>
        <p:nvPicPr>
          <p:cNvPr id="4" name="Content Placeholder 3" descr="images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643042" y="1773238"/>
            <a:ext cx="5357850" cy="4013216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33CC"/>
                </a:solidFill>
              </a:rPr>
              <a:t>Endonasal </a:t>
            </a:r>
            <a:r>
              <a:rPr lang="en-US" dirty="0" err="1" smtClean="0">
                <a:solidFill>
                  <a:srgbClr val="FF33CC"/>
                </a:solidFill>
              </a:rPr>
              <a:t>meningo</a:t>
            </a:r>
            <a:r>
              <a:rPr lang="sr-Latn-RS" dirty="0" err="1" smtClean="0">
                <a:solidFill>
                  <a:srgbClr val="FF33CC"/>
                </a:solidFill>
              </a:rPr>
              <a:t>encephalo</a:t>
            </a:r>
            <a:r>
              <a:rPr lang="en-US" dirty="0" err="1" smtClean="0">
                <a:solidFill>
                  <a:srgbClr val="FF33CC"/>
                </a:solidFill>
              </a:rPr>
              <a:t>cele</a:t>
            </a:r>
            <a:r>
              <a:rPr lang="en-US" dirty="0" smtClean="0">
                <a:solidFill>
                  <a:srgbClr val="FF33CC"/>
                </a:solidFill>
              </a:rPr>
              <a:t> (</a:t>
            </a:r>
            <a:r>
              <a:rPr lang="sr-Latn-RS" dirty="0" smtClean="0">
                <a:solidFill>
                  <a:srgbClr val="FF33CC"/>
                </a:solidFill>
              </a:rPr>
              <a:t>MRI) </a:t>
            </a:r>
            <a:endParaRPr lang="en-US" dirty="0"/>
          </a:p>
        </p:txBody>
      </p:sp>
      <p:pic>
        <p:nvPicPr>
          <p:cNvPr id="4" name="Content Placeholder 3" descr="F2.large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928794" y="1142984"/>
            <a:ext cx="4477643" cy="4873625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/>
              <a:t>Stenosis of the nasal </a:t>
            </a:r>
            <a:r>
              <a:rPr lang="en-US" sz="4000" b="1" dirty="0" smtClean="0"/>
              <a:t>cavity</a:t>
            </a:r>
            <a:r>
              <a:rPr lang="sr-Latn-RS" sz="4000" b="1" dirty="0" smtClean="0"/>
              <a:t/>
            </a:r>
            <a:br>
              <a:rPr lang="sr-Latn-RS" sz="4000" b="1" dirty="0" smtClean="0"/>
            </a:br>
            <a:r>
              <a:rPr lang="sr-Latn-RS" sz="3300" dirty="0" smtClean="0">
                <a:solidFill>
                  <a:srgbClr val="FF33CC"/>
                </a:solidFill>
              </a:rPr>
              <a:t>(</a:t>
            </a:r>
            <a:r>
              <a:rPr lang="sr-Latn-RS" sz="3300" dirty="0" err="1" smtClean="0">
                <a:solidFill>
                  <a:srgbClr val="FF33CC"/>
                </a:solidFill>
              </a:rPr>
              <a:t>Stenosis</a:t>
            </a:r>
            <a:r>
              <a:rPr lang="sr-Latn-RS" sz="3300" dirty="0" smtClean="0">
                <a:solidFill>
                  <a:srgbClr val="FF33CC"/>
                </a:solidFill>
              </a:rPr>
              <a:t> </a:t>
            </a:r>
            <a:r>
              <a:rPr lang="sr-Latn-RS" sz="3300" dirty="0">
                <a:solidFill>
                  <a:srgbClr val="FF33CC"/>
                </a:solidFill>
              </a:rPr>
              <a:t>cavi nasi)</a:t>
            </a:r>
            <a:endParaRPr lang="en-US" sz="3300" dirty="0">
              <a:solidFill>
                <a:srgbClr val="FF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714488"/>
            <a:ext cx="7467600" cy="4400568"/>
          </a:xfrm>
        </p:spPr>
        <p:txBody>
          <a:bodyPr/>
          <a:lstStyle/>
          <a:p>
            <a:r>
              <a:rPr lang="en-US" dirty="0"/>
              <a:t>Narrowing of the piriformis aperture or deformation of the alar cartilages</a:t>
            </a:r>
          </a:p>
          <a:p>
            <a:r>
              <a:rPr lang="en-US" dirty="0">
                <a:solidFill>
                  <a:srgbClr val="FF33CC"/>
                </a:solidFill>
              </a:rPr>
              <a:t>Symptoms</a:t>
            </a:r>
            <a:r>
              <a:rPr lang="en-US" dirty="0"/>
              <a:t> - difficulty breathing through the nose on both sides, disruption of </a:t>
            </a:r>
            <a:r>
              <a:rPr lang="en-US" dirty="0" smtClean="0"/>
              <a:t>the nasal reflexes due </a:t>
            </a:r>
            <a:r>
              <a:rPr lang="en-US" dirty="0"/>
              <a:t>to narrowing in the region of the </a:t>
            </a:r>
            <a:r>
              <a:rPr lang="en-US" dirty="0" smtClean="0"/>
              <a:t>nasal valve</a:t>
            </a:r>
            <a:endParaRPr lang="en-US" dirty="0"/>
          </a:p>
          <a:p>
            <a:r>
              <a:rPr lang="en-US" dirty="0">
                <a:solidFill>
                  <a:srgbClr val="FF33CC"/>
                </a:solidFill>
              </a:rPr>
              <a:t>Diagnosis</a:t>
            </a:r>
            <a:r>
              <a:rPr lang="en-US" dirty="0"/>
              <a:t> - anamnesis, anterior </a:t>
            </a:r>
            <a:r>
              <a:rPr lang="en-US" dirty="0" err="1"/>
              <a:t>rhinoscopy</a:t>
            </a:r>
            <a:r>
              <a:rPr lang="en-US" dirty="0"/>
              <a:t> (narrow space of the nasal cavity, especially the region of the nasal valve)</a:t>
            </a:r>
          </a:p>
          <a:p>
            <a:r>
              <a:rPr lang="en-US" dirty="0">
                <a:solidFill>
                  <a:srgbClr val="FF33CC"/>
                </a:solidFill>
              </a:rPr>
              <a:t>Therapy</a:t>
            </a:r>
            <a:r>
              <a:rPr lang="en-US" dirty="0"/>
              <a:t> </a:t>
            </a:r>
            <a:r>
              <a:rPr lang="en-US" dirty="0" smtClean="0"/>
              <a:t>– nose irrigation, </a:t>
            </a:r>
            <a:r>
              <a:rPr lang="en-US" dirty="0" err="1"/>
              <a:t>septoplasty</a:t>
            </a:r>
            <a:r>
              <a:rPr lang="en-US" dirty="0"/>
              <a:t>, </a:t>
            </a:r>
            <a:r>
              <a:rPr lang="en-US" dirty="0" smtClean="0"/>
              <a:t>reconstructive </a:t>
            </a:r>
            <a:r>
              <a:rPr lang="en-US" dirty="0"/>
              <a:t>procedures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 descr="834279-877468-277tn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1785926"/>
            <a:ext cx="3787076" cy="3143272"/>
          </a:xfrm>
        </p:spPr>
      </p:pic>
      <p:pic>
        <p:nvPicPr>
          <p:cNvPr id="5" name="Content Placeholder 5" descr="valve-collapse-photo-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72000" y="1785926"/>
            <a:ext cx="3643312" cy="31464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 dirty="0"/>
              <a:t>Congenital tumors of the nose </a:t>
            </a:r>
            <a:r>
              <a:rPr lang="sr-Cyrl-RS" dirty="0" smtClean="0"/>
              <a:t>(</a:t>
            </a:r>
            <a:r>
              <a:rPr lang="sr-Latn-RS" dirty="0"/>
              <a:t>Tumores congenitalis nasalis</a:t>
            </a:r>
            <a:r>
              <a:rPr lang="sr-Cyrl-RS" dirty="0"/>
              <a:t> 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>
            <a:normAutofit/>
          </a:bodyPr>
          <a:lstStyle/>
          <a:p>
            <a:r>
              <a:rPr lang="en-US" dirty="0"/>
              <a:t>The most common are gliomas.</a:t>
            </a:r>
          </a:p>
          <a:p>
            <a:r>
              <a:rPr lang="en-US" dirty="0"/>
              <a:t>These are solid, round tumors.</a:t>
            </a:r>
          </a:p>
          <a:p>
            <a:r>
              <a:rPr lang="en-US" dirty="0"/>
              <a:t>They can be </a:t>
            </a:r>
            <a:r>
              <a:rPr lang="en-US" dirty="0" err="1"/>
              <a:t>extranasal</a:t>
            </a:r>
            <a:r>
              <a:rPr lang="en-US" dirty="0"/>
              <a:t> or intranasal.</a:t>
            </a:r>
          </a:p>
          <a:p>
            <a:r>
              <a:rPr lang="en-US" dirty="0"/>
              <a:t>It is typical of gliomas that they do not enlarge when a child cries.</a:t>
            </a:r>
          </a:p>
          <a:p>
            <a:r>
              <a:rPr lang="en-US" dirty="0"/>
              <a:t>Clinically, it </a:t>
            </a:r>
            <a:r>
              <a:rPr lang="en-US" dirty="0" smtClean="0"/>
              <a:t>is usually asymptomatic.</a:t>
            </a:r>
            <a:endParaRPr lang="en-US" dirty="0"/>
          </a:p>
          <a:p>
            <a:r>
              <a:rPr lang="en-US" dirty="0"/>
              <a:t>Sometimes it leads to difficulty breathing </a:t>
            </a:r>
            <a:r>
              <a:rPr lang="en-US" dirty="0" smtClean="0"/>
              <a:t>through </a:t>
            </a:r>
            <a:r>
              <a:rPr lang="en-US" dirty="0"/>
              <a:t>the nose and recurrent epistaxis.</a:t>
            </a:r>
            <a:endParaRPr lang="sr-Latn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7020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476672"/>
            <a:ext cx="7467600" cy="2592288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rgbClr val="FF33CC"/>
                </a:solidFill>
              </a:rPr>
              <a:t>Diagnosis: </a:t>
            </a:r>
            <a:r>
              <a:rPr lang="en-US" dirty="0"/>
              <a:t>clinical examination reveals dilated blood vessels (</a:t>
            </a:r>
            <a:r>
              <a:rPr lang="en-US" dirty="0" err="1"/>
              <a:t>telangiectasias</a:t>
            </a:r>
            <a:r>
              <a:rPr lang="en-US" dirty="0"/>
              <a:t>) on the skin of the nose above the glioma. The root of the nose is widened and </a:t>
            </a:r>
            <a:r>
              <a:rPr lang="en-US" dirty="0" err="1"/>
              <a:t>hypertelorism</a:t>
            </a:r>
            <a:r>
              <a:rPr lang="en-US" dirty="0"/>
              <a:t> (a large gap between the eyes due to tumor growth) is observed.</a:t>
            </a:r>
          </a:p>
          <a:p>
            <a:r>
              <a:rPr lang="en-US" dirty="0"/>
              <a:t>An accurate diagnosis is established by endoscopic examination and CT and/or </a:t>
            </a:r>
            <a:r>
              <a:rPr lang="en-US" dirty="0" smtClean="0"/>
              <a:t>MRI.</a:t>
            </a:r>
            <a:endParaRPr lang="en-US" dirty="0"/>
          </a:p>
          <a:p>
            <a:r>
              <a:rPr lang="en-US" b="1" dirty="0">
                <a:solidFill>
                  <a:srgbClr val="FF33CC"/>
                </a:solidFill>
              </a:rPr>
              <a:t>Therapy: </a:t>
            </a:r>
            <a:r>
              <a:rPr lang="en-US" dirty="0"/>
              <a:t>surgical</a:t>
            </a:r>
          </a:p>
        </p:txBody>
      </p:sp>
      <p:pic>
        <p:nvPicPr>
          <p:cNvPr id="4" name="Picture 2" descr="Figure 1 from Nasal glioma. | Semantic Schola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6" t="15111" r="23088" b="23355"/>
          <a:stretch/>
        </p:blipFill>
        <p:spPr bwMode="auto">
          <a:xfrm>
            <a:off x="755576" y="3212976"/>
            <a:ext cx="2813557" cy="246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532" name="Picture 4" descr="Extranasal nasal glioma | Ey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19310"/>
            <a:ext cx="4426834" cy="246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3615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84" y="1142984"/>
            <a:ext cx="6072230" cy="2589694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0070C0"/>
                </a:solidFill>
              </a:rPr>
              <a:t>Inflammation of the external nose</a:t>
            </a:r>
            <a:endParaRPr lang="en-US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96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Nasal </a:t>
            </a:r>
            <a:r>
              <a:rPr lang="en-US" b="1" dirty="0" err="1">
                <a:solidFill>
                  <a:schemeClr val="tx1"/>
                </a:solidFill>
              </a:rPr>
              <a:t>furunculosis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x-none" smtClean="0">
                <a:solidFill>
                  <a:srgbClr val="0070C0"/>
                </a:solidFill>
              </a:rPr>
              <a:t>(</a:t>
            </a:r>
            <a:r>
              <a:rPr lang="x-none" dirty="0" smtClean="0">
                <a:solidFill>
                  <a:srgbClr val="0070C0"/>
                </a:solidFill>
              </a:rPr>
              <a:t>Furunculus nasi)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1928802"/>
            <a:ext cx="7829576" cy="3614750"/>
          </a:xfrm>
        </p:spPr>
        <p:txBody>
          <a:bodyPr>
            <a:normAutofit/>
          </a:bodyPr>
          <a:lstStyle/>
          <a:p>
            <a:r>
              <a:rPr lang="en-US" dirty="0" smtClean="0"/>
              <a:t>Acute, localized, purulent inflammation of the hair follicle, which affects nasal vestibule and upper parts of the lip.</a:t>
            </a:r>
            <a:endParaRPr lang="x-none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Etiology</a:t>
            </a:r>
            <a:r>
              <a:rPr lang="x-none" dirty="0" smtClean="0">
                <a:solidFill>
                  <a:srgbClr val="6600CC"/>
                </a:solidFill>
              </a:rPr>
              <a:t> </a:t>
            </a:r>
            <a:r>
              <a:rPr lang="x-none" dirty="0" smtClean="0"/>
              <a:t>– </a:t>
            </a:r>
            <a:r>
              <a:rPr lang="en-US" dirty="0" smtClean="0"/>
              <a:t>mechanical trauma to the skin of the apex </a:t>
            </a:r>
            <a:r>
              <a:rPr lang="en-US" dirty="0"/>
              <a:t>of </a:t>
            </a:r>
            <a:r>
              <a:rPr lang="en-US" dirty="0" smtClean="0"/>
              <a:t>nose or the nasal vestibule (hair plucking, nose picking).</a:t>
            </a:r>
            <a:endParaRPr lang="x-none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x-none" dirty="0" smtClean="0"/>
              <a:t> – </a:t>
            </a:r>
            <a:r>
              <a:rPr lang="en-US" dirty="0" smtClean="0"/>
              <a:t>redness and especially painful swelling, headache, fever</a:t>
            </a:r>
            <a:r>
              <a:rPr lang="x-none" smtClean="0"/>
              <a:t>, </a:t>
            </a:r>
            <a:r>
              <a:rPr lang="en-US" dirty="0" smtClean="0"/>
              <a:t>pustule in the middle.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43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715436" cy="654032"/>
          </a:xfrm>
        </p:spPr>
        <p:txBody>
          <a:bodyPr>
            <a:normAutofit fontScale="90000"/>
          </a:bodyPr>
          <a:lstStyle/>
          <a:p>
            <a:r>
              <a:rPr lang="en-US" sz="4000" b="1" dirty="0" err="1"/>
              <a:t>Choanal</a:t>
            </a:r>
            <a:r>
              <a:rPr lang="en-US" sz="4000" b="1" dirty="0"/>
              <a:t> atresia</a:t>
            </a:r>
            <a:r>
              <a:rPr lang="sr-Latn-RS" sz="4000" b="1" dirty="0" smtClean="0"/>
              <a:t> </a:t>
            </a:r>
            <a:r>
              <a:rPr lang="sr-Latn-RS" sz="3300" dirty="0">
                <a:solidFill>
                  <a:srgbClr val="FF33CC"/>
                </a:solidFill>
              </a:rPr>
              <a:t>(Athresia choanalis)</a:t>
            </a:r>
            <a:endParaRPr lang="en-US" sz="3300" dirty="0">
              <a:solidFill>
                <a:srgbClr val="FF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71472" y="1357298"/>
            <a:ext cx="7467600" cy="4873752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The </a:t>
            </a:r>
            <a:r>
              <a:rPr lang="sr-Latn-RS" sz="2000" dirty="0" err="1" smtClean="0"/>
              <a:t>presence</a:t>
            </a:r>
            <a:r>
              <a:rPr lang="en-US" sz="2000" dirty="0" smtClean="0"/>
              <a:t> of a bony-membranous </a:t>
            </a:r>
            <a:r>
              <a:rPr lang="en-US" sz="2000" dirty="0"/>
              <a:t>(70%) or bony plate (30%), which completely closes the </a:t>
            </a:r>
            <a:r>
              <a:rPr lang="en-US" sz="2000" dirty="0" err="1"/>
              <a:t>choana</a:t>
            </a:r>
            <a:r>
              <a:rPr lang="en-US" sz="2000" dirty="0"/>
              <a:t> on one or both sides, with a thickness of 1-10 mm</a:t>
            </a:r>
            <a:r>
              <a:rPr lang="en-US" sz="2000" dirty="0" smtClean="0"/>
              <a:t>.</a:t>
            </a:r>
            <a:endParaRPr lang="sr-Latn-RS" sz="2000" dirty="0" smtClean="0"/>
          </a:p>
          <a:p>
            <a:r>
              <a:rPr lang="en-US" altLang="en-US" dirty="0" smtClean="0">
                <a:solidFill>
                  <a:srgbClr val="FF33CC"/>
                </a:solidFill>
              </a:rPr>
              <a:t>Etiology</a:t>
            </a:r>
            <a:r>
              <a:rPr lang="en-US" altLang="en-US" dirty="0" smtClean="0">
                <a:solidFill>
                  <a:srgbClr val="202124"/>
                </a:solidFill>
              </a:rPr>
              <a:t> </a:t>
            </a:r>
            <a:r>
              <a:rPr lang="en-US" altLang="en-US" dirty="0">
                <a:solidFill>
                  <a:srgbClr val="202124"/>
                </a:solidFill>
              </a:rPr>
              <a:t>- </a:t>
            </a:r>
            <a:r>
              <a:rPr lang="en-US" altLang="en-US" dirty="0" err="1" smtClean="0">
                <a:solidFill>
                  <a:srgbClr val="202124"/>
                </a:solidFill>
              </a:rPr>
              <a:t>unresorbed</a:t>
            </a:r>
            <a:r>
              <a:rPr lang="en-US" altLang="en-US" dirty="0" smtClean="0">
                <a:solidFill>
                  <a:srgbClr val="202124"/>
                </a:solidFill>
              </a:rPr>
              <a:t> </a:t>
            </a:r>
            <a:r>
              <a:rPr lang="en-US" altLang="en-US" dirty="0" err="1">
                <a:solidFill>
                  <a:srgbClr val="202124"/>
                </a:solidFill>
              </a:rPr>
              <a:t>buccopharyngeal</a:t>
            </a:r>
            <a:r>
              <a:rPr lang="en-US" altLang="en-US" dirty="0">
                <a:solidFill>
                  <a:srgbClr val="202124"/>
                </a:solidFill>
              </a:rPr>
              <a:t> membrane</a:t>
            </a:r>
            <a:endParaRPr lang="ru-RU" dirty="0"/>
          </a:p>
          <a:p>
            <a:pPr lvl="1"/>
            <a:r>
              <a:rPr lang="en-US" sz="2200" dirty="0"/>
              <a:t>It is more common in women, it can be isolated or combined with other malformations (in 20-50% of cases</a:t>
            </a:r>
            <a:r>
              <a:rPr lang="en-US" sz="2200" dirty="0" smtClean="0"/>
              <a:t>).</a:t>
            </a:r>
            <a:endParaRPr lang="sr-Latn-RS" sz="2200" dirty="0" smtClean="0"/>
          </a:p>
          <a:p>
            <a:pPr lvl="1"/>
            <a:r>
              <a:rPr lang="sr-Latn-RS" sz="2200" dirty="0" smtClean="0"/>
              <a:t>O</a:t>
            </a:r>
            <a:r>
              <a:rPr lang="en-US" sz="2200" dirty="0" err="1" smtClean="0"/>
              <a:t>ccurs</a:t>
            </a:r>
            <a:r>
              <a:rPr lang="en-US" sz="2200" dirty="0" smtClean="0"/>
              <a:t> </a:t>
            </a:r>
            <a:r>
              <a:rPr lang="en-US" sz="2200" dirty="0"/>
              <a:t>in 1 in 8,000 </a:t>
            </a:r>
            <a:r>
              <a:rPr lang="en-US" sz="2200" dirty="0" smtClean="0"/>
              <a:t>births</a:t>
            </a:r>
            <a:r>
              <a:rPr lang="en-US" sz="2200" dirty="0"/>
              <a:t>.</a:t>
            </a:r>
            <a:r>
              <a:rPr lang="ru-RU" sz="2200" dirty="0" smtClean="0"/>
              <a:t>.</a:t>
            </a:r>
            <a:endParaRPr lang="ru-RU" sz="2200" dirty="0"/>
          </a:p>
          <a:p>
            <a:r>
              <a:rPr lang="en-US" b="1" dirty="0" smtClean="0">
                <a:solidFill>
                  <a:srgbClr val="FF33CC"/>
                </a:solidFill>
              </a:rPr>
              <a:t>Symptomatology</a:t>
            </a:r>
            <a:r>
              <a:rPr lang="sr-Latn-RS" b="1" dirty="0" smtClean="0">
                <a:solidFill>
                  <a:srgbClr val="FF33CC"/>
                </a:solidFill>
              </a:rPr>
              <a:t>: </a:t>
            </a:r>
          </a:p>
          <a:p>
            <a:r>
              <a:rPr lang="sr-Latn-RS" b="1" dirty="0" smtClean="0"/>
              <a:t>U</a:t>
            </a:r>
            <a:r>
              <a:rPr lang="en-US" b="1" dirty="0" err="1" smtClean="0"/>
              <a:t>nilateral</a:t>
            </a:r>
            <a:r>
              <a:rPr lang="en-US" b="1" dirty="0" smtClean="0"/>
              <a:t> </a:t>
            </a:r>
            <a:r>
              <a:rPr lang="en-US" dirty="0" smtClean="0"/>
              <a:t>- </a:t>
            </a:r>
            <a:r>
              <a:rPr lang="en-US" dirty="0"/>
              <a:t>unilateral </a:t>
            </a:r>
            <a:r>
              <a:rPr lang="en-US" dirty="0" smtClean="0"/>
              <a:t>breathing difficulty </a:t>
            </a:r>
            <a:r>
              <a:rPr lang="en-US" dirty="0"/>
              <a:t>through the nose, persistent secretion;</a:t>
            </a:r>
          </a:p>
          <a:p>
            <a:r>
              <a:rPr lang="sr-Latn-RS" b="1" dirty="0" err="1" smtClean="0"/>
              <a:t>Bilateral</a:t>
            </a:r>
            <a:r>
              <a:rPr lang="sr-Latn-RS" b="1" dirty="0" smtClean="0"/>
              <a:t> </a:t>
            </a:r>
            <a:r>
              <a:rPr lang="en-US" b="1" dirty="0" smtClean="0"/>
              <a:t>- </a:t>
            </a:r>
            <a:r>
              <a:rPr lang="en-US" dirty="0"/>
              <a:t>an urgent condition that sometimes ends fatally.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928670"/>
            <a:ext cx="8072494" cy="457203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ru-RU" dirty="0" smtClean="0"/>
              <a:t> – </a:t>
            </a:r>
            <a:r>
              <a:rPr lang="en-US" dirty="0" smtClean="0"/>
              <a:t>anamnesis</a:t>
            </a:r>
            <a:r>
              <a:rPr lang="ru-RU" dirty="0" smtClean="0"/>
              <a:t>, </a:t>
            </a:r>
            <a:r>
              <a:rPr lang="en-US" dirty="0" smtClean="0"/>
              <a:t>ENT examination </a:t>
            </a:r>
            <a:r>
              <a:rPr lang="ru-RU" dirty="0" smtClean="0"/>
              <a:t>(</a:t>
            </a:r>
            <a:r>
              <a:rPr lang="en-US" dirty="0" smtClean="0"/>
              <a:t>inspection</a:t>
            </a:r>
            <a:r>
              <a:rPr lang="ru-RU" dirty="0" smtClean="0"/>
              <a:t>, </a:t>
            </a:r>
            <a:r>
              <a:rPr lang="en-US" dirty="0" smtClean="0"/>
              <a:t>anterior </a:t>
            </a:r>
            <a:r>
              <a:rPr lang="en-US" dirty="0" err="1" smtClean="0"/>
              <a:t>rhinoscopy</a:t>
            </a:r>
            <a:r>
              <a:rPr lang="ru-RU" dirty="0" smtClean="0"/>
              <a:t>).</a:t>
            </a:r>
            <a:endParaRPr lang="x-none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Differential diagnosis </a:t>
            </a:r>
            <a:r>
              <a:rPr lang="ru-RU" dirty="0" smtClean="0"/>
              <a:t>– </a:t>
            </a:r>
            <a:r>
              <a:rPr lang="en-US" dirty="0" smtClean="0"/>
              <a:t>erysipelas.</a:t>
            </a:r>
            <a:endParaRPr lang="x-none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ru-RU" dirty="0" smtClean="0"/>
              <a:t> – </a:t>
            </a:r>
            <a:r>
              <a:rPr lang="en-US" b="1" dirty="0" smtClean="0">
                <a:solidFill>
                  <a:srgbClr val="C00000"/>
                </a:solidFill>
              </a:rPr>
              <a:t>conservative</a:t>
            </a:r>
            <a:r>
              <a:rPr lang="ru-RU" dirty="0" smtClean="0"/>
              <a:t> : </a:t>
            </a:r>
            <a:r>
              <a:rPr lang="en-US" dirty="0" smtClean="0"/>
              <a:t>antibiotics</a:t>
            </a:r>
            <a:r>
              <a:rPr lang="ru-RU" dirty="0" smtClean="0"/>
              <a:t>, </a:t>
            </a:r>
            <a:r>
              <a:rPr lang="en-US" dirty="0" smtClean="0"/>
              <a:t>analgesics</a:t>
            </a:r>
            <a:r>
              <a:rPr lang="ru-RU" dirty="0" smtClean="0"/>
              <a:t>.</a:t>
            </a:r>
            <a:endParaRPr lang="x-none" dirty="0" smtClean="0"/>
          </a:p>
          <a:p>
            <a:pPr lvl="1"/>
            <a:r>
              <a:rPr lang="en-US" sz="2400" dirty="0" smtClean="0"/>
              <a:t>Due to possibility of infection spreading through </a:t>
            </a:r>
            <a:r>
              <a:rPr lang="en-US" sz="2400" dirty="0">
                <a:solidFill>
                  <a:srgbClr val="C00000"/>
                </a:solidFill>
              </a:rPr>
              <a:t>angular vein </a:t>
            </a:r>
            <a:r>
              <a:rPr lang="en-US" sz="2400" dirty="0" smtClean="0"/>
              <a:t>and </a:t>
            </a:r>
            <a:r>
              <a:rPr lang="en-US" sz="2400" dirty="0">
                <a:solidFill>
                  <a:srgbClr val="C00000"/>
                </a:solidFill>
              </a:rPr>
              <a:t>ophthalmic vein </a:t>
            </a:r>
            <a:r>
              <a:rPr lang="en-US" sz="2400" dirty="0" smtClean="0"/>
              <a:t>to </a:t>
            </a:r>
            <a:r>
              <a:rPr lang="en-US" sz="2400" dirty="0">
                <a:solidFill>
                  <a:srgbClr val="C00000"/>
                </a:solidFill>
              </a:rPr>
              <a:t>cavernous sinus </a:t>
            </a:r>
            <a:r>
              <a:rPr lang="en-US" sz="2400" dirty="0" smtClean="0"/>
              <a:t>and possible sinus thrombosis with severe complications, furuncle </a:t>
            </a:r>
            <a:r>
              <a:rPr lang="en-US" sz="2400" b="1" u="sng" dirty="0">
                <a:solidFill>
                  <a:srgbClr val="C00000"/>
                </a:solidFill>
              </a:rPr>
              <a:t>should never be squeezed out</a:t>
            </a:r>
            <a:r>
              <a:rPr lang="ru-RU" sz="2400" u="sng" dirty="0" smtClean="0">
                <a:solidFill>
                  <a:srgbClr val="C00000"/>
                </a:solidFill>
              </a:rPr>
              <a:t>!</a:t>
            </a:r>
            <a:endParaRPr lang="en-US" sz="2400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/>
          <a:lstStyle/>
          <a:p>
            <a:r>
              <a:rPr lang="en-US" dirty="0">
                <a:solidFill>
                  <a:srgbClr val="6600CC"/>
                </a:solidFill>
              </a:rPr>
              <a:t>Nasal </a:t>
            </a:r>
            <a:r>
              <a:rPr lang="en-US" dirty="0" err="1">
                <a:solidFill>
                  <a:srgbClr val="6600CC"/>
                </a:solidFill>
              </a:rPr>
              <a:t>furunculosis</a:t>
            </a:r>
            <a:r>
              <a:rPr lang="en-US" dirty="0">
                <a:solidFill>
                  <a:srgbClr val="6600CC"/>
                </a:solidFill>
              </a:rPr>
              <a:t> </a:t>
            </a: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082790" y="1576366"/>
          <a:ext cx="4060846" cy="4060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Photo Editor Photo" r:id="rId3" imgW="3200000" imgH="3200000" progId="">
                  <p:embed/>
                </p:oleObj>
              </mc:Choice>
              <mc:Fallback>
                <p:oleObj name="Photo Editor Photo" r:id="rId3" imgW="3200000" imgH="32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2790" y="1576366"/>
                        <a:ext cx="4060846" cy="40608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196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08" y="1142984"/>
            <a:ext cx="6172200" cy="2661132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0070C0"/>
                </a:solidFill>
              </a:rPr>
              <a:t>Inflammation of the internal nose</a:t>
            </a:r>
            <a:endParaRPr lang="en-US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0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15370" cy="1143000"/>
          </a:xfrm>
        </p:spPr>
        <p:txBody>
          <a:bodyPr>
            <a:noAutofit/>
          </a:bodyPr>
          <a:lstStyle/>
          <a:p>
            <a:r>
              <a:rPr lang="en-US" b="1" dirty="0" smtClean="0"/>
              <a:t>Acute rhinitis </a:t>
            </a:r>
            <a:r>
              <a:rPr lang="x-none" dirty="0" smtClean="0">
                <a:solidFill>
                  <a:srgbClr val="0070C0"/>
                </a:solidFill>
              </a:rPr>
              <a:t>(Rhinitis acuta)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2214554"/>
            <a:ext cx="7329510" cy="364333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Etiology</a:t>
            </a:r>
            <a:r>
              <a:rPr lang="x-none" dirty="0" smtClean="0"/>
              <a:t> – </a:t>
            </a:r>
            <a:r>
              <a:rPr lang="en-US" dirty="0" smtClean="0">
                <a:solidFill>
                  <a:srgbClr val="C00000"/>
                </a:solidFill>
              </a:rPr>
              <a:t>viral</a:t>
            </a:r>
            <a:r>
              <a:rPr lang="x-none" dirty="0" smtClean="0"/>
              <a:t> (</a:t>
            </a:r>
            <a:r>
              <a:rPr lang="en-US" dirty="0" smtClean="0"/>
              <a:t>rhinoviruses</a:t>
            </a:r>
            <a:r>
              <a:rPr lang="x-none" dirty="0" smtClean="0"/>
              <a:t>, </a:t>
            </a:r>
            <a:r>
              <a:rPr lang="en-US" dirty="0" smtClean="0"/>
              <a:t>influenza viruses</a:t>
            </a:r>
            <a:r>
              <a:rPr lang="x-none" dirty="0" smtClean="0"/>
              <a:t>, </a:t>
            </a:r>
            <a:r>
              <a:rPr lang="en-US" dirty="0" smtClean="0"/>
              <a:t>parainfluenza viruses and adenoviruses</a:t>
            </a:r>
            <a:r>
              <a:rPr lang="x-none" dirty="0" smtClean="0"/>
              <a:t>). </a:t>
            </a:r>
          </a:p>
          <a:p>
            <a:pPr lvl="1"/>
            <a:r>
              <a:rPr lang="en-US" sz="2400" dirty="0" smtClean="0"/>
              <a:t>Transmitted by </a:t>
            </a:r>
            <a:r>
              <a:rPr lang="en-US" sz="2400" dirty="0"/>
              <a:t>respiratory droplets </a:t>
            </a:r>
            <a:r>
              <a:rPr lang="en-US" sz="2400" dirty="0" smtClean="0"/>
              <a:t>or directly.</a:t>
            </a:r>
            <a:endParaRPr lang="x-none" sz="2400" dirty="0" smtClean="0"/>
          </a:p>
          <a:p>
            <a:r>
              <a:rPr lang="en-US" dirty="0" smtClean="0"/>
              <a:t>More common in convalescents</a:t>
            </a:r>
            <a:endParaRPr lang="x-none" dirty="0" smtClean="0"/>
          </a:p>
          <a:p>
            <a:pPr lvl="1"/>
            <a:r>
              <a:rPr lang="en-US" sz="2400" dirty="0" smtClean="0">
                <a:solidFill>
                  <a:srgbClr val="C00000"/>
                </a:solidFill>
              </a:rPr>
              <a:t>Predisposing factors</a:t>
            </a:r>
            <a:r>
              <a:rPr lang="x-none" sz="2400" dirty="0" smtClean="0"/>
              <a:t>: </a:t>
            </a:r>
            <a:r>
              <a:rPr lang="en-US" sz="2400" dirty="0" smtClean="0"/>
              <a:t>endocrine disorders, low temperatures, malnutrition, </a:t>
            </a:r>
            <a:r>
              <a:rPr lang="en-US" sz="2400" dirty="0" err="1" smtClean="0"/>
              <a:t>avitaminoses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0245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642918"/>
            <a:ext cx="8358246" cy="528641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x-none" dirty="0" smtClean="0"/>
              <a:t> – </a:t>
            </a:r>
            <a:r>
              <a:rPr lang="en-US" dirty="0" smtClean="0"/>
              <a:t>incubation up to 2 days</a:t>
            </a:r>
            <a:r>
              <a:rPr lang="x-none" dirty="0" smtClean="0"/>
              <a:t>, </a:t>
            </a:r>
            <a:r>
              <a:rPr lang="en-US" dirty="0" smtClean="0"/>
              <a:t>dryness of the nose and nasopharynx</a:t>
            </a:r>
            <a:r>
              <a:rPr lang="x-none" dirty="0" smtClean="0"/>
              <a:t>, </a:t>
            </a:r>
            <a:r>
              <a:rPr lang="en-US" dirty="0" smtClean="0"/>
              <a:t>headache, nose obstruction, </a:t>
            </a:r>
            <a:r>
              <a:rPr lang="en-US" dirty="0" err="1" smtClean="0"/>
              <a:t>epiphora</a:t>
            </a:r>
            <a:r>
              <a:rPr lang="en-US" dirty="0"/>
              <a:t>, </a:t>
            </a:r>
            <a:r>
              <a:rPr lang="en-US" dirty="0" smtClean="0"/>
              <a:t>sneezing, fever, exhaustion, loss of appetite, serous secretion which turns into mucous and then purulent (superinfection).</a:t>
            </a:r>
            <a:endParaRPr lang="x-none" dirty="0" smtClean="0"/>
          </a:p>
          <a:p>
            <a:pPr lvl="1"/>
            <a:r>
              <a:rPr lang="en-US" sz="2200" dirty="0" smtClean="0"/>
              <a:t>In </a:t>
            </a:r>
            <a:r>
              <a:rPr lang="en-US" sz="2200" dirty="0" smtClean="0">
                <a:solidFill>
                  <a:srgbClr val="C00000"/>
                </a:solidFill>
              </a:rPr>
              <a:t>neonates </a:t>
            </a:r>
            <a:r>
              <a:rPr lang="en-US" sz="2200" dirty="0" smtClean="0"/>
              <a:t>and</a:t>
            </a:r>
            <a:r>
              <a:rPr lang="x-none" sz="2200" dirty="0" smtClean="0"/>
              <a:t> </a:t>
            </a:r>
            <a:r>
              <a:rPr lang="en-US" sz="2200" dirty="0" smtClean="0">
                <a:solidFill>
                  <a:srgbClr val="C00000"/>
                </a:solidFill>
              </a:rPr>
              <a:t>infants</a:t>
            </a:r>
            <a:r>
              <a:rPr lang="x-none" sz="2200" dirty="0" smtClean="0"/>
              <a:t> – </a:t>
            </a:r>
            <a:r>
              <a:rPr lang="en-US" sz="2200" dirty="0" smtClean="0"/>
              <a:t>serious disease due to endangering the nursing and tendency towards complications.</a:t>
            </a:r>
            <a:r>
              <a:rPr lang="x-none" dirty="0" smtClean="0"/>
              <a:t> 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x-none" dirty="0" smtClean="0"/>
              <a:t> – </a:t>
            </a:r>
            <a:r>
              <a:rPr lang="en-US" dirty="0" smtClean="0"/>
              <a:t>anamnesis</a:t>
            </a:r>
            <a:r>
              <a:rPr lang="x-none" dirty="0" smtClean="0"/>
              <a:t>, </a:t>
            </a:r>
            <a:r>
              <a:rPr lang="en-US" dirty="0" smtClean="0"/>
              <a:t>ENT examination</a:t>
            </a:r>
            <a:r>
              <a:rPr lang="x-none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x-none" dirty="0" smtClean="0"/>
              <a:t> </a:t>
            </a:r>
            <a:r>
              <a:rPr lang="x-none" smtClean="0"/>
              <a:t>– </a:t>
            </a:r>
            <a:r>
              <a:rPr lang="en-US" dirty="0" smtClean="0"/>
              <a:t>symptomatic</a:t>
            </a:r>
            <a:r>
              <a:rPr lang="x-none" smtClean="0"/>
              <a:t> </a:t>
            </a:r>
            <a:r>
              <a:rPr lang="x-none" dirty="0" smtClean="0"/>
              <a:t>(</a:t>
            </a:r>
            <a:r>
              <a:rPr lang="en-US" dirty="0" smtClean="0"/>
              <a:t>analgesics, antipyretics, vitamin C, nasal decongestants, hot drinks, resting</a:t>
            </a:r>
            <a:r>
              <a:rPr lang="x-none" smtClean="0"/>
              <a:t>).</a:t>
            </a:r>
            <a:endParaRPr lang="x-none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Complications</a:t>
            </a:r>
            <a:r>
              <a:rPr lang="x-none" dirty="0" smtClean="0"/>
              <a:t> – </a:t>
            </a:r>
            <a:r>
              <a:rPr lang="en-US" dirty="0" smtClean="0"/>
              <a:t>middle ear, paranasal sinuses, lower respiratory tract</a:t>
            </a:r>
            <a:r>
              <a:rPr lang="x-none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330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143932" cy="1214446"/>
          </a:xfrm>
        </p:spPr>
        <p:txBody>
          <a:bodyPr>
            <a:noAutofit/>
          </a:bodyPr>
          <a:lstStyle/>
          <a:p>
            <a:r>
              <a:rPr lang="en-US" b="1" dirty="0" smtClean="0"/>
              <a:t>Chronic rhinitis </a:t>
            </a:r>
            <a:r>
              <a:rPr lang="x-none" dirty="0" smtClean="0">
                <a:solidFill>
                  <a:srgbClr val="0070C0"/>
                </a:solidFill>
              </a:rPr>
              <a:t>(Rhinitis chronica)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928802"/>
            <a:ext cx="8258204" cy="397364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Divided into</a:t>
            </a:r>
            <a:r>
              <a:rPr lang="x-none" dirty="0" smtClean="0"/>
              <a:t>:</a:t>
            </a:r>
          </a:p>
          <a:p>
            <a:pPr lvl="1"/>
            <a:r>
              <a:rPr lang="en-US" sz="2800" dirty="0" smtClean="0">
                <a:solidFill>
                  <a:prstClr val="black"/>
                </a:solidFill>
              </a:rPr>
              <a:t>Chronic </a:t>
            </a:r>
            <a:r>
              <a:rPr lang="en-US" sz="2800" b="1" dirty="0" smtClean="0">
                <a:solidFill>
                  <a:srgbClr val="6600CC"/>
                </a:solidFill>
              </a:rPr>
              <a:t>simple </a:t>
            </a:r>
            <a:r>
              <a:rPr lang="en-US" sz="2800" dirty="0" smtClean="0"/>
              <a:t>rhinitis</a:t>
            </a:r>
            <a:endParaRPr lang="en-US" sz="2800" dirty="0"/>
          </a:p>
          <a:p>
            <a:pPr lvl="1"/>
            <a:r>
              <a:rPr lang="en-US" sz="2800" b="1" dirty="0" smtClean="0">
                <a:solidFill>
                  <a:srgbClr val="6600CC"/>
                </a:solidFill>
              </a:rPr>
              <a:t>Hypertrophic </a:t>
            </a:r>
            <a:r>
              <a:rPr lang="en-US" sz="2800" dirty="0" smtClean="0"/>
              <a:t>chronic rhinitis</a:t>
            </a:r>
            <a:endParaRPr lang="x-none" sz="2800" dirty="0" smtClean="0"/>
          </a:p>
          <a:p>
            <a:pPr lvl="1"/>
            <a:r>
              <a:rPr lang="en-US" sz="2800" b="1" dirty="0" smtClean="0">
                <a:solidFill>
                  <a:srgbClr val="6600CC"/>
                </a:solidFill>
              </a:rPr>
              <a:t>Atrophic</a:t>
            </a:r>
            <a:r>
              <a:rPr lang="x-none" sz="2800" dirty="0" smtClean="0"/>
              <a:t> </a:t>
            </a:r>
            <a:r>
              <a:rPr lang="en-US" sz="2800" dirty="0"/>
              <a:t>chronic rhinitis</a:t>
            </a:r>
            <a:r>
              <a:rPr lang="x-none" sz="2800" dirty="0" smtClean="0"/>
              <a:t>, </a:t>
            </a:r>
            <a:r>
              <a:rPr lang="en-US" sz="2800" dirty="0" smtClean="0"/>
              <a:t>further divided into</a:t>
            </a:r>
            <a:r>
              <a:rPr lang="x-none" sz="2800" dirty="0" smtClean="0"/>
              <a:t>:</a:t>
            </a:r>
          </a:p>
          <a:p>
            <a:pPr lvl="2"/>
            <a:r>
              <a:rPr lang="en-US" sz="2500" b="1" dirty="0">
                <a:solidFill>
                  <a:srgbClr val="6600CC"/>
                </a:solidFill>
              </a:rPr>
              <a:t>Simple</a:t>
            </a:r>
            <a:r>
              <a:rPr lang="x-none" sz="2500" dirty="0" smtClean="0"/>
              <a:t> </a:t>
            </a:r>
            <a:r>
              <a:rPr lang="en-US" sz="2500" dirty="0" smtClean="0"/>
              <a:t>atrophic </a:t>
            </a:r>
            <a:r>
              <a:rPr lang="en-US" sz="2400" dirty="0"/>
              <a:t>chronic </a:t>
            </a:r>
            <a:r>
              <a:rPr lang="en-US" sz="2400" dirty="0" smtClean="0"/>
              <a:t>rhinitis</a:t>
            </a:r>
            <a:endParaRPr lang="x-none" sz="2500" dirty="0" smtClean="0"/>
          </a:p>
          <a:p>
            <a:pPr lvl="2"/>
            <a:r>
              <a:rPr lang="en-US" sz="2500" b="1" dirty="0" smtClean="0">
                <a:solidFill>
                  <a:srgbClr val="6600CC"/>
                </a:solidFill>
              </a:rPr>
              <a:t>Fetid </a:t>
            </a:r>
            <a:r>
              <a:rPr lang="x-none" sz="2500" dirty="0" smtClean="0"/>
              <a:t> </a:t>
            </a:r>
            <a:r>
              <a:rPr lang="en-US" sz="2500" dirty="0" smtClean="0"/>
              <a:t>atrophic </a:t>
            </a:r>
            <a:r>
              <a:rPr lang="en-US" sz="2500" dirty="0"/>
              <a:t>chronic rhinitis</a:t>
            </a:r>
            <a:r>
              <a:rPr lang="x-none" sz="2500" dirty="0" smtClean="0"/>
              <a:t> – </a:t>
            </a:r>
            <a:r>
              <a:rPr lang="en-US" sz="2500" b="1" dirty="0" err="1" smtClean="0">
                <a:solidFill>
                  <a:srgbClr val="6600CC"/>
                </a:solidFill>
              </a:rPr>
              <a:t>Oazena</a:t>
            </a:r>
            <a:endParaRPr lang="en-US" sz="2500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72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785794"/>
            <a:ext cx="7858180" cy="5429288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>
                <a:solidFill>
                  <a:srgbClr val="6600CC"/>
                </a:solidFill>
              </a:rPr>
              <a:t>Etiology</a:t>
            </a:r>
            <a:r>
              <a:rPr lang="x-none" sz="2800" b="1" dirty="0" smtClean="0">
                <a:solidFill>
                  <a:srgbClr val="6600CC"/>
                </a:solidFill>
              </a:rPr>
              <a:t>:</a:t>
            </a:r>
          </a:p>
          <a:p>
            <a:pPr lvl="1"/>
            <a:r>
              <a:rPr lang="en-US" sz="2800" dirty="0" smtClean="0"/>
              <a:t>Untreated acute rhinitis, as well as its relapses</a:t>
            </a:r>
            <a:endParaRPr lang="x-none" sz="2800" dirty="0" smtClean="0"/>
          </a:p>
          <a:p>
            <a:pPr lvl="1"/>
            <a:r>
              <a:rPr lang="en-US" sz="2800" dirty="0" smtClean="0"/>
              <a:t>Mechanical obstacles in the nose and nasopharynx (deviated septum, adenoid in children, benign tumors and congenital malformations</a:t>
            </a:r>
            <a:r>
              <a:rPr lang="x-none" sz="2800" dirty="0" smtClean="0"/>
              <a:t>)</a:t>
            </a:r>
          </a:p>
          <a:p>
            <a:pPr lvl="1"/>
            <a:r>
              <a:rPr lang="en-US" sz="2800" dirty="0" smtClean="0"/>
              <a:t>Common diseases (heart, blood vessels, kidneys, liver)</a:t>
            </a:r>
            <a:endParaRPr lang="x-none" sz="2800" dirty="0" smtClean="0"/>
          </a:p>
          <a:p>
            <a:pPr lvl="1"/>
            <a:r>
              <a:rPr lang="en-US" sz="2800" dirty="0" smtClean="0"/>
              <a:t>Micro- and macroclimate </a:t>
            </a:r>
            <a:r>
              <a:rPr lang="x-none" sz="2800" dirty="0" smtClean="0"/>
              <a:t>(</a:t>
            </a:r>
            <a:r>
              <a:rPr lang="en-US" sz="2800" dirty="0" smtClean="0"/>
              <a:t>dust, gasses, evaporations, extreme high or low temperatures</a:t>
            </a:r>
            <a:r>
              <a:rPr lang="x-none" sz="28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996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01122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Chronic simple </a:t>
            </a:r>
            <a:r>
              <a:rPr lang="en-US" b="1" dirty="0">
                <a:solidFill>
                  <a:srgbClr val="6600CC"/>
                </a:solidFill>
              </a:rPr>
              <a:t>rhinitis </a:t>
            </a:r>
            <a:r>
              <a:rPr lang="x-none" b="1" dirty="0" smtClean="0">
                <a:solidFill>
                  <a:srgbClr val="6600CC"/>
                </a:solidFill>
              </a:rPr>
              <a:t>(Rhinitis chronica simplex)</a:t>
            </a:r>
            <a:endParaRPr lang="en-US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571612"/>
            <a:ext cx="8358246" cy="4786346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x-none" dirty="0" smtClean="0"/>
              <a:t> – </a:t>
            </a:r>
            <a:r>
              <a:rPr lang="en-US" dirty="0" smtClean="0"/>
              <a:t>profuse mucous secretion, </a:t>
            </a:r>
            <a:r>
              <a:rPr lang="en-US" dirty="0"/>
              <a:t>nasal </a:t>
            </a:r>
            <a:r>
              <a:rPr lang="en-US" dirty="0" smtClean="0"/>
              <a:t>breathing difficulties </a:t>
            </a:r>
            <a:r>
              <a:rPr lang="en-US" dirty="0"/>
              <a:t>, </a:t>
            </a:r>
            <a:r>
              <a:rPr lang="en-US" dirty="0" smtClean="0"/>
              <a:t>postnasal dripping, sneezing, </a:t>
            </a:r>
            <a:r>
              <a:rPr lang="en-US" dirty="0" err="1" smtClean="0"/>
              <a:t>hyposmia</a:t>
            </a:r>
            <a:r>
              <a:rPr lang="en-US" dirty="0" smtClean="0"/>
              <a:t>, </a:t>
            </a:r>
            <a:r>
              <a:rPr lang="en-US" dirty="0" err="1" smtClean="0"/>
              <a:t>hyponasal</a:t>
            </a:r>
            <a:r>
              <a:rPr lang="en-US" dirty="0" smtClean="0"/>
              <a:t> speech, headache</a:t>
            </a:r>
            <a:endParaRPr lang="x-none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x-none" b="1" dirty="0" smtClean="0">
                <a:solidFill>
                  <a:srgbClr val="6600CC"/>
                </a:solidFill>
              </a:rPr>
              <a:t> </a:t>
            </a:r>
            <a:r>
              <a:rPr lang="x-none" dirty="0" smtClean="0"/>
              <a:t>– </a:t>
            </a:r>
            <a:r>
              <a:rPr lang="en-US" dirty="0" smtClean="0"/>
              <a:t>anamnesis</a:t>
            </a:r>
            <a:r>
              <a:rPr lang="x-none" dirty="0" smtClean="0"/>
              <a:t>, </a:t>
            </a:r>
            <a:r>
              <a:rPr lang="en-US" dirty="0" smtClean="0"/>
              <a:t>ENT examination</a:t>
            </a:r>
            <a:r>
              <a:rPr lang="x-none" dirty="0" smtClean="0"/>
              <a:t>, </a:t>
            </a:r>
            <a:r>
              <a:rPr lang="en-US" dirty="0" err="1" smtClean="0"/>
              <a:t>pantocain</a:t>
            </a:r>
            <a:r>
              <a:rPr lang="en-US" dirty="0" smtClean="0"/>
              <a:t> test</a:t>
            </a:r>
            <a:r>
              <a:rPr lang="x-none" dirty="0" smtClean="0"/>
              <a:t>. </a:t>
            </a:r>
          </a:p>
          <a:p>
            <a:pPr lvl="1"/>
            <a:r>
              <a:rPr lang="en-US" dirty="0" smtClean="0"/>
              <a:t>Changes of the mucosa are reversible (hyperemia with swelling, </a:t>
            </a:r>
            <a:r>
              <a:rPr lang="en-US" dirty="0" err="1" smtClean="0"/>
              <a:t>seromucous</a:t>
            </a:r>
            <a:r>
              <a:rPr lang="en-US" dirty="0" smtClean="0"/>
              <a:t> glands hypertrophy, partial metaplasia of respiratory epithelium into squamous epithelium</a:t>
            </a:r>
            <a:r>
              <a:rPr lang="x-none" dirty="0" smtClean="0"/>
              <a:t>)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x-none" dirty="0" smtClean="0"/>
              <a:t> – </a:t>
            </a:r>
            <a:r>
              <a:rPr lang="en-US" dirty="0" smtClean="0"/>
              <a:t>causal</a:t>
            </a:r>
            <a:r>
              <a:rPr lang="x-none" dirty="0" smtClean="0"/>
              <a:t>, </a:t>
            </a:r>
            <a:r>
              <a:rPr lang="en-US" dirty="0" smtClean="0"/>
              <a:t>nasal decongestants, marsh mallow root tea, nasal aspiration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Complications</a:t>
            </a:r>
            <a:r>
              <a:rPr lang="x-none" dirty="0" smtClean="0"/>
              <a:t> – </a:t>
            </a:r>
            <a:r>
              <a:rPr lang="en-US" dirty="0" smtClean="0"/>
              <a:t>in neglected, infection can spread in the middle ear, paranasal sinuses and lungs.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85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00CC"/>
                </a:solidFill>
              </a:rPr>
              <a:t>Chronic simple </a:t>
            </a:r>
            <a:r>
              <a:rPr lang="en-US" dirty="0">
                <a:solidFill>
                  <a:srgbClr val="6600CC"/>
                </a:solidFill>
              </a:rPr>
              <a:t>rhinitis </a:t>
            </a:r>
          </a:p>
        </p:txBody>
      </p:sp>
      <p:graphicFrame>
        <p:nvGraphicFramePr>
          <p:cNvPr id="614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857356" y="1785926"/>
          <a:ext cx="5048285" cy="3786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name="Photo Editor Photo" r:id="rId3" imgW="6095238" imgH="4571429" progId="">
                  <p:embed/>
                </p:oleObj>
              </mc:Choice>
              <mc:Fallback>
                <p:oleObj name="Photo Editor Photo" r:id="rId3" imgW="6095238" imgH="45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56" y="1785926"/>
                        <a:ext cx="5048285" cy="37862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361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7972452" cy="98903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Hypertrophic chronic rhinitis </a:t>
            </a:r>
            <a:r>
              <a:rPr lang="x-none" b="1" dirty="0" smtClean="0">
                <a:solidFill>
                  <a:srgbClr val="6600CC"/>
                </a:solidFill>
              </a:rPr>
              <a:t>(Rhinitis ch.hypertrophica)</a:t>
            </a:r>
            <a:endParaRPr lang="en-US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428736"/>
            <a:ext cx="8258204" cy="471490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x-none" dirty="0" smtClean="0"/>
              <a:t> </a:t>
            </a:r>
            <a:r>
              <a:rPr lang="x-none" smtClean="0"/>
              <a:t>– </a:t>
            </a:r>
            <a:r>
              <a:rPr lang="en-US" dirty="0"/>
              <a:t>Nasal </a:t>
            </a:r>
            <a:r>
              <a:rPr lang="en-US" dirty="0" smtClean="0"/>
              <a:t>breathing difficulties</a:t>
            </a:r>
            <a:r>
              <a:rPr lang="x-none" smtClean="0"/>
              <a:t>, </a:t>
            </a:r>
            <a:r>
              <a:rPr lang="en-US" dirty="0" err="1"/>
              <a:t>mucopurulent</a:t>
            </a:r>
            <a:r>
              <a:rPr lang="en-US" dirty="0"/>
              <a:t> nasal discharge, </a:t>
            </a:r>
            <a:r>
              <a:rPr lang="en-US" dirty="0" err="1" smtClean="0"/>
              <a:t>hyposmia</a:t>
            </a:r>
            <a:r>
              <a:rPr lang="en-US" dirty="0" smtClean="0"/>
              <a:t>, </a:t>
            </a:r>
            <a:r>
              <a:rPr lang="en-US" dirty="0" err="1" smtClean="0"/>
              <a:t>hyponasal</a:t>
            </a:r>
            <a:r>
              <a:rPr lang="en-US" dirty="0" smtClean="0"/>
              <a:t> speech, headache – permanent symptoms, without periods of remission.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x-none" smtClean="0"/>
              <a:t> </a:t>
            </a:r>
            <a:r>
              <a:rPr lang="x-none" dirty="0" smtClean="0"/>
              <a:t>– </a:t>
            </a:r>
            <a:r>
              <a:rPr lang="en-US" dirty="0" smtClean="0"/>
              <a:t>anamnesis</a:t>
            </a:r>
            <a:r>
              <a:rPr lang="x-none" dirty="0" smtClean="0"/>
              <a:t>, </a:t>
            </a:r>
            <a:r>
              <a:rPr lang="en-US" dirty="0" smtClean="0"/>
              <a:t>ENT examination</a:t>
            </a:r>
            <a:r>
              <a:rPr lang="x-none" dirty="0" smtClean="0"/>
              <a:t>, </a:t>
            </a:r>
            <a:r>
              <a:rPr lang="en-US" dirty="0" err="1" smtClean="0"/>
              <a:t>pantocain</a:t>
            </a:r>
            <a:r>
              <a:rPr lang="en-US" dirty="0" smtClean="0"/>
              <a:t> test</a:t>
            </a:r>
            <a:endParaRPr lang="x-none" dirty="0" smtClean="0"/>
          </a:p>
          <a:p>
            <a:pPr lvl="1"/>
            <a:r>
              <a:rPr lang="en-US" dirty="0"/>
              <a:t>Changes of the mucosa are </a:t>
            </a:r>
            <a:r>
              <a:rPr lang="en-US" dirty="0" smtClean="0"/>
              <a:t>irreversible </a:t>
            </a:r>
            <a:r>
              <a:rPr lang="x-none" dirty="0" smtClean="0"/>
              <a:t>(</a:t>
            </a:r>
            <a:r>
              <a:rPr lang="en-US" dirty="0" smtClean="0"/>
              <a:t>papillary hyperplasia of the mucosa, granular changes of anterior parts and tails of the inferior and middle turbinate, </a:t>
            </a:r>
            <a:r>
              <a:rPr lang="en-US" dirty="0" err="1" smtClean="0"/>
              <a:t>polypoid</a:t>
            </a:r>
            <a:r>
              <a:rPr lang="en-US" dirty="0" smtClean="0"/>
              <a:t> changes of the mucosa, epithelium metaplasia</a:t>
            </a:r>
            <a:r>
              <a:rPr lang="x-none" dirty="0" smtClean="0"/>
              <a:t>)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x-none" dirty="0" smtClean="0"/>
              <a:t>: </a:t>
            </a:r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causal</a:t>
            </a:r>
            <a:r>
              <a:rPr lang="x-none" sz="2400" dirty="0" smtClean="0"/>
              <a:t>: </a:t>
            </a:r>
            <a:r>
              <a:rPr lang="en-US" sz="2400" dirty="0" smtClean="0"/>
              <a:t>if possible</a:t>
            </a:r>
            <a:endParaRPr lang="x-none" sz="2400" dirty="0" smtClean="0"/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surgical</a:t>
            </a:r>
            <a:r>
              <a:rPr lang="x-none" sz="2400" dirty="0" smtClean="0"/>
              <a:t>: </a:t>
            </a:r>
            <a:r>
              <a:rPr lang="en-US" sz="2400" dirty="0" smtClean="0"/>
              <a:t>removal of the excessive tissue</a:t>
            </a:r>
            <a:r>
              <a:rPr lang="x-none" sz="2400" dirty="0" smtClean="0"/>
              <a:t> </a:t>
            </a:r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conservative</a:t>
            </a:r>
            <a:r>
              <a:rPr lang="x-none" sz="2400" dirty="0" smtClean="0"/>
              <a:t>: </a:t>
            </a:r>
            <a:r>
              <a:rPr lang="en-US" sz="2400" dirty="0" smtClean="0"/>
              <a:t>antibiotics</a:t>
            </a:r>
            <a:r>
              <a:rPr lang="x-none" sz="2400" smtClean="0"/>
              <a:t>, </a:t>
            </a:r>
            <a:r>
              <a:rPr lang="en-US" sz="2400" dirty="0" smtClean="0"/>
              <a:t>allergy medications</a:t>
            </a:r>
            <a:r>
              <a:rPr lang="x-none" sz="2400" smtClean="0"/>
              <a:t>, </a:t>
            </a:r>
            <a:r>
              <a:rPr lang="en-US" sz="2400" dirty="0" smtClean="0"/>
              <a:t>decongestant sprays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806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548680"/>
            <a:ext cx="7848872" cy="521497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33CC"/>
                </a:solidFill>
              </a:rPr>
              <a:t>Diagnosis </a:t>
            </a:r>
            <a:r>
              <a:rPr lang="en-US" sz="2200" dirty="0"/>
              <a:t>- anamnesis, clinical examination (examination of the patency of the </a:t>
            </a:r>
            <a:r>
              <a:rPr lang="en-US" sz="2200" dirty="0" err="1" smtClean="0"/>
              <a:t>choanae</a:t>
            </a:r>
            <a:r>
              <a:rPr lang="en-US" sz="2200" dirty="0" smtClean="0"/>
              <a:t> </a:t>
            </a:r>
            <a:r>
              <a:rPr lang="en-US" sz="2200" dirty="0"/>
              <a:t>- </a:t>
            </a:r>
            <a:r>
              <a:rPr lang="en-US" sz="2200" dirty="0" err="1" smtClean="0"/>
              <a:t>Politzer's</a:t>
            </a:r>
            <a:r>
              <a:rPr lang="en-US" sz="2200" dirty="0" smtClean="0"/>
              <a:t> </a:t>
            </a:r>
            <a:r>
              <a:rPr lang="en-US" sz="2200" dirty="0"/>
              <a:t>balloon, rubber catheter, endoscope), radiological (contrast X-ray, CT).</a:t>
            </a:r>
          </a:p>
          <a:p>
            <a:r>
              <a:rPr lang="en-US" b="1" dirty="0">
                <a:solidFill>
                  <a:srgbClr val="FF33CC"/>
                </a:solidFill>
              </a:rPr>
              <a:t>Therapy </a:t>
            </a:r>
            <a:r>
              <a:rPr lang="en-US" sz="1900" dirty="0"/>
              <a:t>- surgical (classical or laser)</a:t>
            </a:r>
          </a:p>
          <a:p>
            <a:pPr lvl="1"/>
            <a:r>
              <a:rPr lang="en-US" b="1" dirty="0">
                <a:solidFill>
                  <a:srgbClr val="FF33CC"/>
                </a:solidFill>
              </a:rPr>
              <a:t>unilateral - </a:t>
            </a:r>
            <a:r>
              <a:rPr lang="en-US" sz="1700" dirty="0"/>
              <a:t>after the age of six with an approach between the soft and hard palate (</a:t>
            </a:r>
            <a:r>
              <a:rPr lang="en-US" sz="1700" dirty="0" err="1"/>
              <a:t>transpalatal</a:t>
            </a:r>
            <a:r>
              <a:rPr lang="en-US" sz="1700" dirty="0"/>
              <a:t>), </a:t>
            </a:r>
            <a:r>
              <a:rPr lang="en-US" sz="1700" dirty="0" err="1"/>
              <a:t>transseptal</a:t>
            </a:r>
            <a:r>
              <a:rPr lang="en-US" sz="1700" dirty="0"/>
              <a:t> or </a:t>
            </a:r>
            <a:r>
              <a:rPr lang="en-US" sz="1700" dirty="0" err="1"/>
              <a:t>transnasal</a:t>
            </a:r>
            <a:r>
              <a:rPr lang="en-US" sz="1700" dirty="0"/>
              <a:t> (performed </a:t>
            </a:r>
            <a:r>
              <a:rPr lang="en-US" sz="1700" dirty="0" err="1"/>
              <a:t>endoscopically</a:t>
            </a:r>
            <a:r>
              <a:rPr lang="en-US" sz="1700" dirty="0"/>
              <a:t> and is the most preferred approach).</a:t>
            </a:r>
          </a:p>
          <a:p>
            <a:pPr lvl="1"/>
            <a:r>
              <a:rPr lang="en-US" b="1" dirty="0">
                <a:solidFill>
                  <a:srgbClr val="FF33CC"/>
                </a:solidFill>
              </a:rPr>
              <a:t>bilateral - </a:t>
            </a:r>
            <a:r>
              <a:rPr lang="en-US" sz="1700" dirty="0"/>
              <a:t>complete </a:t>
            </a:r>
            <a:r>
              <a:rPr lang="en-US" sz="1700" dirty="0" smtClean="0"/>
              <a:t>represents </a:t>
            </a:r>
            <a:r>
              <a:rPr lang="en-US" sz="1700" dirty="0"/>
              <a:t>an emergency (intubation, instrumental perforation of atresia). If possible, postpone the main surgery until the end of the first year of life (placement of an </a:t>
            </a:r>
            <a:r>
              <a:rPr lang="en-US" sz="1700" dirty="0" err="1"/>
              <a:t>orogastric</a:t>
            </a:r>
            <a:r>
              <a:rPr lang="en-US" sz="1700" dirty="0"/>
              <a:t> tube and an oropharyngeal tube, later spoon feeding).</a:t>
            </a:r>
            <a:endParaRPr lang="en-US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6600CC"/>
                </a:solidFill>
              </a:rPr>
              <a:t>Hypertrophic chronic rhinitis </a:t>
            </a:r>
          </a:p>
        </p:txBody>
      </p:sp>
      <p:graphicFrame>
        <p:nvGraphicFramePr>
          <p:cNvPr id="7170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857488" y="1571612"/>
          <a:ext cx="3000396" cy="4412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name="Photo Editor Photo" r:id="rId3" imgW="1295238" imgH="1905266" progId="">
                  <p:embed/>
                </p:oleObj>
              </mc:Choice>
              <mc:Fallback>
                <p:oleObj name="Photo Editor Photo" r:id="rId3" imgW="1295238" imgH="190526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488" y="1571612"/>
                        <a:ext cx="3000396" cy="44123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87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86808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Simple atrophic chronic rhinitis</a:t>
            </a:r>
            <a:r>
              <a:rPr lang="x-none" b="1" dirty="0" smtClean="0">
                <a:solidFill>
                  <a:srgbClr val="6600CC"/>
                </a:solidFill>
              </a:rPr>
              <a:t> (Rhinitis chr.atrophica simplex)</a:t>
            </a:r>
            <a:endParaRPr lang="en-US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571612"/>
            <a:ext cx="8286808" cy="464347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Etiology</a:t>
            </a:r>
            <a:r>
              <a:rPr lang="x-none" smtClean="0"/>
              <a:t> –</a:t>
            </a:r>
            <a:r>
              <a:rPr lang="en-US" dirty="0" smtClean="0"/>
              <a:t> long-term and persistent processes in the nose, consequence of surgery (nasal </a:t>
            </a:r>
            <a:r>
              <a:rPr lang="en-US" dirty="0" err="1" smtClean="0"/>
              <a:t>mucotomy</a:t>
            </a:r>
            <a:r>
              <a:rPr lang="en-US" dirty="0" smtClean="0"/>
              <a:t>, </a:t>
            </a:r>
            <a:r>
              <a:rPr lang="en-US" dirty="0" err="1" smtClean="0"/>
              <a:t>conchotomy</a:t>
            </a:r>
            <a:r>
              <a:rPr lang="x-none" dirty="0" smtClean="0"/>
              <a:t>).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Predisposing factors</a:t>
            </a:r>
            <a:r>
              <a:rPr lang="x-none" b="1" dirty="0" smtClean="0">
                <a:solidFill>
                  <a:srgbClr val="C00000"/>
                </a:solidFill>
              </a:rPr>
              <a:t> </a:t>
            </a:r>
            <a:r>
              <a:rPr lang="x-none" dirty="0" smtClean="0"/>
              <a:t>– </a:t>
            </a:r>
            <a:r>
              <a:rPr lang="en-US" dirty="0" smtClean="0"/>
              <a:t>air pollution</a:t>
            </a:r>
            <a:r>
              <a:rPr lang="x-none" dirty="0" smtClean="0"/>
              <a:t>, </a:t>
            </a:r>
            <a:r>
              <a:rPr lang="en-US" dirty="0" smtClean="0"/>
              <a:t>dry air</a:t>
            </a:r>
            <a:r>
              <a:rPr lang="x-none" dirty="0" smtClean="0"/>
              <a:t>, </a:t>
            </a:r>
            <a:r>
              <a:rPr lang="en-US" dirty="0" smtClean="0"/>
              <a:t>dust</a:t>
            </a:r>
            <a:r>
              <a:rPr lang="x-none" dirty="0" smtClean="0"/>
              <a:t>, </a:t>
            </a:r>
            <a:r>
              <a:rPr lang="en-US" dirty="0" smtClean="0"/>
              <a:t>chemical evaporation</a:t>
            </a:r>
            <a:endParaRPr lang="x-none" dirty="0" smtClean="0"/>
          </a:p>
          <a:p>
            <a:pPr lvl="1"/>
            <a:r>
              <a:rPr lang="en-US" b="1" dirty="0" err="1" smtClean="0">
                <a:solidFill>
                  <a:srgbClr val="C00000"/>
                </a:solidFill>
              </a:rPr>
              <a:t>Pathohistology</a:t>
            </a:r>
            <a:r>
              <a:rPr lang="x-none" dirty="0" smtClean="0"/>
              <a:t> – </a:t>
            </a:r>
            <a:r>
              <a:rPr lang="en-US" dirty="0" smtClean="0"/>
              <a:t>atrophy affecting all layers of the mucosa, blood vessels, nerves, cartilage and bone</a:t>
            </a:r>
            <a:r>
              <a:rPr lang="x-none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x-none" dirty="0" smtClean="0"/>
              <a:t> – </a:t>
            </a:r>
            <a:r>
              <a:rPr lang="en-US" dirty="0" smtClean="0"/>
              <a:t>nasal obstruction</a:t>
            </a:r>
            <a:r>
              <a:rPr lang="x-none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hyposmia</a:t>
            </a:r>
            <a:r>
              <a:rPr lang="en-US" dirty="0" smtClean="0"/>
              <a:t> to anosmia and headache.</a:t>
            </a:r>
            <a:endParaRPr lang="x-none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x-none" dirty="0" smtClean="0"/>
              <a:t> – </a:t>
            </a:r>
            <a:r>
              <a:rPr lang="en-US" dirty="0" smtClean="0"/>
              <a:t>anamnesis</a:t>
            </a:r>
            <a:r>
              <a:rPr lang="x-none" dirty="0" smtClean="0"/>
              <a:t>,</a:t>
            </a:r>
            <a:r>
              <a:rPr lang="en-US" dirty="0" smtClean="0"/>
              <a:t> ENT examination </a:t>
            </a:r>
            <a:r>
              <a:rPr lang="x-none" dirty="0" smtClean="0"/>
              <a:t>(</a:t>
            </a:r>
            <a:r>
              <a:rPr lang="en-US" dirty="0" smtClean="0"/>
              <a:t>pale, dry, atrophic mucosa, with dried up crusts, wide nasal passages and thinned out </a:t>
            </a:r>
            <a:r>
              <a:rPr lang="en-US" dirty="0" err="1" smtClean="0"/>
              <a:t>turbinates</a:t>
            </a:r>
            <a:r>
              <a:rPr lang="x-none" dirty="0" smtClean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50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6600CC"/>
                </a:solidFill>
              </a:rPr>
              <a:t>Simple atrophic chronic </a:t>
            </a:r>
            <a:r>
              <a:rPr lang="en-US" dirty="0" smtClean="0">
                <a:solidFill>
                  <a:srgbClr val="6600CC"/>
                </a:solidFill>
              </a:rPr>
              <a:t>rhinitis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8194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000232" y="1714488"/>
          <a:ext cx="4396434" cy="3929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6" name="Photo Editor Photo" r:id="rId3" imgW="4734586" imgH="4533333" progId="">
                  <p:embed/>
                </p:oleObj>
              </mc:Choice>
              <mc:Fallback>
                <p:oleObj name="Photo Editor Photo" r:id="rId3" imgW="4734586" imgH="453333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32" y="1714488"/>
                        <a:ext cx="4396434" cy="39290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84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001056" cy="1274786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6600CC"/>
                </a:solidFill>
              </a:rPr>
              <a:t>Fetid atrophic chronic </a:t>
            </a:r>
            <a:r>
              <a:rPr lang="en-US" sz="2800" b="1" dirty="0" err="1" smtClean="0">
                <a:solidFill>
                  <a:srgbClr val="6600CC"/>
                </a:solidFill>
              </a:rPr>
              <a:t>rhinits</a:t>
            </a:r>
            <a:r>
              <a:rPr lang="x-none" sz="2800" b="1" dirty="0" smtClean="0">
                <a:solidFill>
                  <a:srgbClr val="6600CC"/>
                </a:solidFill>
              </a:rPr>
              <a:t> (Rhinitis chr.atrophica faetida) </a:t>
            </a:r>
            <a:r>
              <a:rPr lang="x-none" sz="2800" b="1" smtClean="0">
                <a:solidFill>
                  <a:srgbClr val="6600CC"/>
                </a:solidFill>
              </a:rPr>
              <a:t>- </a:t>
            </a:r>
            <a:r>
              <a:rPr lang="en-US" sz="2800" b="1" dirty="0" err="1" smtClean="0">
                <a:solidFill>
                  <a:srgbClr val="6600CC"/>
                </a:solidFill>
              </a:rPr>
              <a:t>Ozena</a:t>
            </a:r>
            <a:endParaRPr lang="en-US" sz="2800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857364"/>
            <a:ext cx="8143932" cy="4357718"/>
          </a:xfrm>
        </p:spPr>
        <p:txBody>
          <a:bodyPr>
            <a:normAutofit/>
          </a:bodyPr>
          <a:lstStyle/>
          <a:p>
            <a:r>
              <a:rPr lang="en-US" dirty="0" err="1" smtClean="0"/>
              <a:t>Characterised</a:t>
            </a:r>
            <a:r>
              <a:rPr lang="en-US" dirty="0" smtClean="0"/>
              <a:t> by a </a:t>
            </a:r>
            <a:r>
              <a:rPr lang="en-US" u="sng" dirty="0" smtClean="0">
                <a:solidFill>
                  <a:srgbClr val="C00000"/>
                </a:solidFill>
              </a:rPr>
              <a:t>triad</a:t>
            </a:r>
            <a:r>
              <a:rPr lang="x-none" dirty="0" smtClean="0"/>
              <a:t> </a:t>
            </a:r>
            <a:r>
              <a:rPr lang="en-US" dirty="0" smtClean="0"/>
              <a:t>of symptoms</a:t>
            </a:r>
            <a:r>
              <a:rPr lang="x-none" dirty="0" smtClean="0"/>
              <a:t>: </a:t>
            </a:r>
            <a:r>
              <a:rPr lang="en-US" b="1" dirty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rgbClr val="C00000"/>
                </a:solidFill>
              </a:rPr>
              <a:t>trophy</a:t>
            </a:r>
            <a:r>
              <a:rPr lang="x-none" smtClean="0"/>
              <a:t>, </a:t>
            </a:r>
            <a:r>
              <a:rPr lang="en-US" b="1" dirty="0" err="1" smtClean="0">
                <a:solidFill>
                  <a:srgbClr val="C00000"/>
                </a:solidFill>
              </a:rPr>
              <a:t>faetor</a:t>
            </a:r>
            <a:r>
              <a:rPr lang="en-US" b="1" dirty="0" smtClean="0">
                <a:solidFill>
                  <a:srgbClr val="C00000"/>
                </a:solidFill>
              </a:rPr>
              <a:t> (foul smell)</a:t>
            </a:r>
            <a:r>
              <a:rPr lang="x-none" dirty="0" smtClean="0"/>
              <a:t> </a:t>
            </a:r>
            <a:r>
              <a:rPr lang="en-US" dirty="0" smtClean="0"/>
              <a:t>and</a:t>
            </a:r>
            <a:r>
              <a:rPr lang="x-none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crusts</a:t>
            </a:r>
            <a:r>
              <a:rPr lang="x-none" dirty="0" smtClean="0"/>
              <a:t>.</a:t>
            </a:r>
          </a:p>
          <a:p>
            <a:pPr lvl="1"/>
            <a:r>
              <a:rPr lang="en-US" sz="2000" dirty="0" smtClean="0"/>
              <a:t>Predominantly in females, onset in adolescence, clinically present in adulthood.</a:t>
            </a:r>
            <a:endParaRPr lang="x-none" sz="2000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Etiology</a:t>
            </a:r>
            <a:r>
              <a:rPr lang="x-none" dirty="0" smtClean="0"/>
              <a:t> – </a:t>
            </a:r>
            <a:r>
              <a:rPr lang="en-US" sz="2200" dirty="0" smtClean="0"/>
              <a:t>unknown</a:t>
            </a:r>
            <a:r>
              <a:rPr lang="x-none" sz="2200" smtClean="0"/>
              <a:t> (</a:t>
            </a:r>
            <a:r>
              <a:rPr lang="en-US" sz="2200" dirty="0" smtClean="0"/>
              <a:t>2 theories</a:t>
            </a:r>
            <a:r>
              <a:rPr lang="x-none" sz="2200" dirty="0" smtClean="0"/>
              <a:t>)</a:t>
            </a:r>
          </a:p>
          <a:p>
            <a:pPr lvl="1"/>
            <a:r>
              <a:rPr lang="en-US" sz="2200" b="1" dirty="0" smtClean="0">
                <a:solidFill>
                  <a:srgbClr val="C00000"/>
                </a:solidFill>
              </a:rPr>
              <a:t>bacterial</a:t>
            </a:r>
            <a:r>
              <a:rPr lang="x-none" sz="2200" dirty="0" smtClean="0"/>
              <a:t>: </a:t>
            </a:r>
            <a:r>
              <a:rPr lang="en-US" dirty="0" err="1"/>
              <a:t>Corynebacterium</a:t>
            </a:r>
            <a:r>
              <a:rPr lang="en-US" dirty="0"/>
              <a:t> </a:t>
            </a:r>
            <a:r>
              <a:rPr lang="en-US" dirty="0" err="1"/>
              <a:t>diphtheriae</a:t>
            </a:r>
            <a:r>
              <a:rPr lang="en-US" dirty="0"/>
              <a:t> </a:t>
            </a:r>
            <a:r>
              <a:rPr lang="en-US" dirty="0" smtClean="0"/>
              <a:t>subsp. </a:t>
            </a:r>
            <a:r>
              <a:rPr lang="en-US" dirty="0" err="1" smtClean="0"/>
              <a:t>mitis</a:t>
            </a:r>
            <a:r>
              <a:rPr lang="en-US" dirty="0" smtClean="0"/>
              <a:t>, </a:t>
            </a:r>
            <a:r>
              <a:rPr lang="en-US" dirty="0" err="1" smtClean="0"/>
              <a:t>Klebisella</a:t>
            </a:r>
            <a:r>
              <a:rPr lang="en-US" dirty="0" smtClean="0"/>
              <a:t> </a:t>
            </a:r>
            <a:r>
              <a:rPr lang="en-US" dirty="0" err="1" smtClean="0"/>
              <a:t>ozaenae</a:t>
            </a:r>
            <a:r>
              <a:rPr lang="en-US" dirty="0" smtClean="0"/>
              <a:t> and Coccobacillus </a:t>
            </a:r>
            <a:r>
              <a:rPr lang="en-US" dirty="0" err="1" smtClean="0"/>
              <a:t>foetidus</a:t>
            </a:r>
            <a:r>
              <a:rPr lang="en-US" dirty="0" smtClean="0"/>
              <a:t> </a:t>
            </a:r>
            <a:r>
              <a:rPr lang="en-US" dirty="0" err="1" smtClean="0"/>
              <a:t>ozaenae</a:t>
            </a:r>
            <a:r>
              <a:rPr lang="en-US" dirty="0" smtClean="0"/>
              <a:t>;</a:t>
            </a:r>
            <a:r>
              <a:rPr lang="x-none" sz="2000" dirty="0" smtClean="0"/>
              <a:t> </a:t>
            </a:r>
            <a:r>
              <a:rPr lang="en-US" sz="2000" dirty="0" smtClean="0"/>
              <a:t>experimentally, disease </a:t>
            </a:r>
            <a:r>
              <a:rPr lang="en-US" sz="2000" u="sng" dirty="0" smtClean="0">
                <a:solidFill>
                  <a:srgbClr val="C00000"/>
                </a:solidFill>
              </a:rPr>
              <a:t>could not</a:t>
            </a:r>
            <a:r>
              <a:rPr lang="x-none" sz="2000" dirty="0" smtClean="0"/>
              <a:t> </a:t>
            </a:r>
            <a:r>
              <a:rPr lang="en-US" sz="2000" dirty="0" smtClean="0"/>
              <a:t>be induced.</a:t>
            </a:r>
            <a:endParaRPr lang="x-none" sz="2000" dirty="0" smtClean="0"/>
          </a:p>
          <a:p>
            <a:pPr lvl="1"/>
            <a:r>
              <a:rPr lang="en-US" sz="2200" b="1" dirty="0" smtClean="0">
                <a:solidFill>
                  <a:srgbClr val="C00000"/>
                </a:solidFill>
              </a:rPr>
              <a:t>nonbacterial</a:t>
            </a:r>
            <a:r>
              <a:rPr lang="x-none" sz="2200" dirty="0" smtClean="0"/>
              <a:t>: </a:t>
            </a:r>
            <a:r>
              <a:rPr lang="en-US" sz="2000" dirty="0" smtClean="0"/>
              <a:t>bacteria only produce </a:t>
            </a:r>
            <a:r>
              <a:rPr lang="en-US" sz="2000" dirty="0" err="1" smtClean="0"/>
              <a:t>faetor</a:t>
            </a:r>
            <a:r>
              <a:rPr lang="x-none" sz="2000" dirty="0" smtClean="0"/>
              <a:t>, </a:t>
            </a:r>
            <a:r>
              <a:rPr lang="en-US" sz="2000" dirty="0" smtClean="0"/>
              <a:t>and possible causes are</a:t>
            </a:r>
            <a:r>
              <a:rPr lang="x-none" sz="2000" dirty="0" smtClean="0"/>
              <a:t>:</a:t>
            </a:r>
            <a:r>
              <a:rPr lang="en-US" sz="2000" dirty="0" smtClean="0"/>
              <a:t> endocrine disorders, A and B </a:t>
            </a:r>
            <a:r>
              <a:rPr lang="en-US" sz="2000" dirty="0" err="1" smtClean="0"/>
              <a:t>avitaminosis</a:t>
            </a:r>
            <a:r>
              <a:rPr lang="x-none" sz="2000" dirty="0" smtClean="0"/>
              <a:t>, </a:t>
            </a:r>
            <a:r>
              <a:rPr lang="en-US" sz="2000" dirty="0" smtClean="0"/>
              <a:t>sphenopalatine ganglion damage, genetics, body constitution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4610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571480"/>
            <a:ext cx="8043890" cy="5500726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err="1" smtClean="0">
                <a:solidFill>
                  <a:srgbClr val="C00000"/>
                </a:solidFill>
              </a:rPr>
              <a:t>Pathohistology</a:t>
            </a:r>
            <a:r>
              <a:rPr lang="x-none" dirty="0" smtClean="0"/>
              <a:t> – </a:t>
            </a:r>
            <a:r>
              <a:rPr lang="en-US" dirty="0" smtClean="0"/>
              <a:t>epithelium metaplasia</a:t>
            </a:r>
            <a:r>
              <a:rPr lang="x-none" dirty="0" smtClean="0"/>
              <a:t>,</a:t>
            </a:r>
            <a:r>
              <a:rPr lang="en-US" dirty="0"/>
              <a:t> </a:t>
            </a:r>
            <a:r>
              <a:rPr lang="en-US" dirty="0" smtClean="0"/>
              <a:t>atrophy of glands, olfactory and trigeminal nerve, cartilage and bone</a:t>
            </a:r>
            <a:endParaRPr lang="x-none" dirty="0" smtClean="0"/>
          </a:p>
          <a:p>
            <a:r>
              <a:rPr lang="en-US" sz="2600" b="1" dirty="0" smtClean="0">
                <a:solidFill>
                  <a:srgbClr val="6600CC"/>
                </a:solidFill>
              </a:rPr>
              <a:t>Clinical presentation</a:t>
            </a:r>
            <a:r>
              <a:rPr lang="x-none" sz="2600" dirty="0" smtClean="0"/>
              <a:t> </a:t>
            </a:r>
            <a:r>
              <a:rPr lang="x-none" sz="2600" smtClean="0"/>
              <a:t>– </a:t>
            </a:r>
            <a:r>
              <a:rPr lang="en-US" dirty="0" smtClean="0"/>
              <a:t>nasal obstruction</a:t>
            </a:r>
            <a:r>
              <a:rPr lang="x-none" smtClean="0"/>
              <a:t>, </a:t>
            </a:r>
            <a:r>
              <a:rPr lang="en-US" dirty="0" smtClean="0"/>
              <a:t>absent reflexes</a:t>
            </a:r>
            <a:r>
              <a:rPr lang="x-none" dirty="0" smtClean="0"/>
              <a:t>, </a:t>
            </a:r>
            <a:r>
              <a:rPr lang="en-US" dirty="0" smtClean="0"/>
              <a:t>intense </a:t>
            </a:r>
            <a:r>
              <a:rPr lang="en-US" dirty="0" err="1" smtClean="0"/>
              <a:t>faetor</a:t>
            </a:r>
            <a:r>
              <a:rPr lang="en-US" dirty="0" smtClean="0"/>
              <a:t>, anosmia, mild nose bleeds, headache.</a:t>
            </a:r>
            <a:endParaRPr lang="x-none" dirty="0" smtClean="0"/>
          </a:p>
          <a:p>
            <a:r>
              <a:rPr lang="en-US" sz="2600" b="1" dirty="0" smtClean="0">
                <a:solidFill>
                  <a:srgbClr val="6600CC"/>
                </a:solidFill>
              </a:rPr>
              <a:t>Diagnosis</a:t>
            </a:r>
            <a:r>
              <a:rPr lang="x-none" sz="2600" b="1" dirty="0" smtClean="0">
                <a:solidFill>
                  <a:srgbClr val="6600CC"/>
                </a:solidFill>
              </a:rPr>
              <a:t> </a:t>
            </a:r>
            <a:r>
              <a:rPr lang="x-none" sz="2600" dirty="0" smtClean="0"/>
              <a:t>– </a:t>
            </a:r>
            <a:r>
              <a:rPr lang="en-US" dirty="0" smtClean="0"/>
              <a:t>anamnesis</a:t>
            </a:r>
            <a:r>
              <a:rPr lang="x-none" dirty="0" smtClean="0"/>
              <a:t>, </a:t>
            </a:r>
            <a:r>
              <a:rPr lang="en-US" dirty="0" smtClean="0"/>
              <a:t>inspection</a:t>
            </a:r>
            <a:r>
              <a:rPr lang="x-none" dirty="0" smtClean="0"/>
              <a:t>, </a:t>
            </a:r>
            <a:r>
              <a:rPr lang="en-US" dirty="0" smtClean="0"/>
              <a:t>anterior and posterior </a:t>
            </a:r>
            <a:r>
              <a:rPr lang="en-US" dirty="0" err="1" smtClean="0"/>
              <a:t>rhinoscopy</a:t>
            </a:r>
            <a:r>
              <a:rPr lang="en-US" dirty="0" smtClean="0"/>
              <a:t>, nasal swab, paranasal sinuses X ray</a:t>
            </a:r>
            <a:r>
              <a:rPr lang="x-none" dirty="0" smtClean="0"/>
              <a:t>.</a:t>
            </a:r>
          </a:p>
          <a:p>
            <a:r>
              <a:rPr lang="en-US" sz="2600" b="1" dirty="0" smtClean="0">
                <a:solidFill>
                  <a:srgbClr val="6600CC"/>
                </a:solidFill>
              </a:rPr>
              <a:t>Treatment</a:t>
            </a:r>
            <a:r>
              <a:rPr lang="x-none" sz="2600" dirty="0" smtClean="0"/>
              <a:t>: </a:t>
            </a:r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conservative</a:t>
            </a:r>
            <a:r>
              <a:rPr lang="x-none" sz="2400" dirty="0" smtClean="0"/>
              <a:t> </a:t>
            </a:r>
            <a:r>
              <a:rPr lang="x-none" sz="2400" smtClean="0"/>
              <a:t>– </a:t>
            </a:r>
            <a:r>
              <a:rPr lang="en-US" sz="2400" dirty="0" smtClean="0"/>
              <a:t>nasal hygiene, antibiotic drops, marsh mallow root tea, irrigation with corticosteroids and vitamins</a:t>
            </a:r>
            <a:r>
              <a:rPr lang="x-none" sz="2400" dirty="0" smtClean="0"/>
              <a:t> </a:t>
            </a:r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surgical</a:t>
            </a:r>
            <a:r>
              <a:rPr lang="x-none" sz="2400" dirty="0" smtClean="0"/>
              <a:t> – </a:t>
            </a:r>
            <a:r>
              <a:rPr lang="en-US" sz="2400" dirty="0" smtClean="0"/>
              <a:t>nasal cavity narrowing with implants (Iris operation)</a:t>
            </a:r>
            <a:r>
              <a:rPr lang="x-none" sz="2400" dirty="0" smtClean="0"/>
              <a:t>; </a:t>
            </a:r>
            <a:r>
              <a:rPr lang="en-US" sz="2400" dirty="0" smtClean="0"/>
              <a:t>transposing lateral nasal walls towards the septum (</a:t>
            </a:r>
            <a:r>
              <a:rPr lang="en-US" sz="2400" dirty="0" err="1" smtClean="0"/>
              <a:t>Lautenschlager</a:t>
            </a:r>
            <a:r>
              <a:rPr lang="en-US" sz="2400" dirty="0" smtClean="0"/>
              <a:t> operation), and least radical surgery (Young) </a:t>
            </a:r>
            <a:r>
              <a:rPr lang="x-none" sz="2400" dirty="0" smtClean="0"/>
              <a:t>– </a:t>
            </a:r>
            <a:r>
              <a:rPr lang="en-US" sz="2400" dirty="0" smtClean="0"/>
              <a:t>closure of nostrils</a:t>
            </a:r>
            <a:r>
              <a:rPr lang="x-none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6630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/>
          <a:lstStyle/>
          <a:p>
            <a:r>
              <a:rPr lang="en-US" dirty="0" err="1" smtClean="0">
                <a:solidFill>
                  <a:srgbClr val="6600CC"/>
                </a:solidFill>
              </a:rPr>
              <a:t>Ozena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4" descr="download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596" y="1571612"/>
            <a:ext cx="3858618" cy="3773626"/>
          </a:xfrm>
        </p:spPr>
      </p:pic>
      <p:pic>
        <p:nvPicPr>
          <p:cNvPr id="5" name="Content Placeholder 5" descr="download (1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00562" y="1571612"/>
            <a:ext cx="3786188" cy="376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29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32" y="1285860"/>
            <a:ext cx="6172200" cy="1894362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0070C0"/>
                </a:solidFill>
              </a:rPr>
              <a:t>Allergic rhinitis</a:t>
            </a:r>
            <a:endParaRPr lang="en-US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22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785794"/>
            <a:ext cx="7786742" cy="487375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Definition</a:t>
            </a:r>
            <a:r>
              <a:rPr lang="x-none" dirty="0" smtClean="0"/>
              <a:t> – </a:t>
            </a:r>
            <a:r>
              <a:rPr lang="en-US" dirty="0" smtClean="0"/>
              <a:t>symptomatic disorder of the nasal mucosa after contact with surrounding allergens, which causes </a:t>
            </a:r>
            <a:r>
              <a:rPr lang="en-US" dirty="0" err="1" smtClean="0"/>
              <a:t>IgE</a:t>
            </a:r>
            <a:r>
              <a:rPr lang="en-US" dirty="0" smtClean="0"/>
              <a:t> mediated inflammatory reaction</a:t>
            </a:r>
            <a:r>
              <a:rPr lang="x-none" dirty="0" smtClean="0"/>
              <a:t>, </a:t>
            </a:r>
            <a:r>
              <a:rPr lang="en-US" dirty="0" smtClean="0"/>
              <a:t>manifested by several symptoms and signs: nasal congestion, watery nasal secretion, sneezing and itching of the nasal mucosa.</a:t>
            </a:r>
            <a:endParaRPr lang="x-none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Etiology</a:t>
            </a:r>
            <a:r>
              <a:rPr lang="x-none" dirty="0" smtClean="0"/>
              <a:t> – </a:t>
            </a:r>
            <a:r>
              <a:rPr lang="en-US" dirty="0" smtClean="0"/>
              <a:t>different allergens which in contact with nasal mucosa cause antigen-antibody type of immuno-allergic reaction</a:t>
            </a:r>
            <a:r>
              <a:rPr lang="x-none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Predisposing factors</a:t>
            </a:r>
            <a:r>
              <a:rPr lang="x-none" dirty="0" smtClean="0"/>
              <a:t>: </a:t>
            </a:r>
            <a:r>
              <a:rPr lang="en-US" dirty="0" smtClean="0"/>
              <a:t>hereditary</a:t>
            </a:r>
            <a:r>
              <a:rPr lang="x-none" dirty="0" smtClean="0"/>
              <a:t>, </a:t>
            </a:r>
            <a:r>
              <a:rPr lang="en-US" dirty="0" smtClean="0"/>
              <a:t>endocrine</a:t>
            </a:r>
            <a:r>
              <a:rPr lang="x-none" dirty="0" smtClean="0"/>
              <a:t>, </a:t>
            </a:r>
            <a:r>
              <a:rPr lang="en-US" dirty="0" smtClean="0"/>
              <a:t>psychological</a:t>
            </a:r>
            <a:r>
              <a:rPr lang="x-none" dirty="0" smtClean="0"/>
              <a:t>, </a:t>
            </a:r>
            <a:r>
              <a:rPr lang="en-US" dirty="0" smtClean="0"/>
              <a:t>physical</a:t>
            </a:r>
            <a:r>
              <a:rPr lang="x-none" dirty="0" smtClean="0"/>
              <a:t>, </a:t>
            </a:r>
            <a:r>
              <a:rPr lang="en-US" dirty="0" smtClean="0"/>
              <a:t>infection and trauma</a:t>
            </a:r>
            <a:r>
              <a:rPr lang="x-none" dirty="0" smtClean="0"/>
              <a:t>.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39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6766" cy="71438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6600CC"/>
                </a:solidFill>
              </a:rPr>
              <a:t>Classification of allergic rhinitis</a:t>
            </a:r>
            <a:endParaRPr lang="en-US" sz="3200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500174"/>
            <a:ext cx="7829576" cy="4186254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Seasonal allergic rhinitis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r>
              <a:rPr lang="en-US" sz="3600" b="1" dirty="0" smtClean="0">
                <a:solidFill>
                  <a:srgbClr val="C00000"/>
                </a:solidFill>
              </a:rPr>
              <a:t>Nonseasonal</a:t>
            </a:r>
            <a:r>
              <a:rPr lang="en-US" sz="3600" b="1" dirty="0">
                <a:solidFill>
                  <a:srgbClr val="C00000"/>
                </a:solidFill>
              </a:rPr>
              <a:t> allergic </a:t>
            </a:r>
            <a:r>
              <a:rPr lang="en-US" sz="3600" b="1" dirty="0" smtClean="0">
                <a:solidFill>
                  <a:srgbClr val="C00000"/>
                </a:solidFill>
              </a:rPr>
              <a:t>rhinitis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lvl="1"/>
            <a:r>
              <a:rPr lang="en-US" sz="3200" dirty="0" smtClean="0"/>
              <a:t>Both diseases have same pathophysiological and clinical characteristics, the difference is in etiological factors.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7873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467600" cy="642942"/>
          </a:xfrm>
        </p:spPr>
        <p:txBody>
          <a:bodyPr/>
          <a:lstStyle/>
          <a:p>
            <a:r>
              <a:rPr lang="en-US" sz="3200" b="1" dirty="0">
                <a:solidFill>
                  <a:srgbClr val="C00000"/>
                </a:solidFill>
              </a:rPr>
              <a:t>Seasonal allergic </a:t>
            </a:r>
            <a:r>
              <a:rPr lang="en-US" sz="3200" b="1" dirty="0" smtClean="0">
                <a:solidFill>
                  <a:srgbClr val="C00000"/>
                </a:solidFill>
              </a:rPr>
              <a:t>rhinitis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357298"/>
            <a:ext cx="8215370" cy="4786346"/>
          </a:xfrm>
        </p:spPr>
        <p:txBody>
          <a:bodyPr>
            <a:normAutofit lnSpcReduction="10000"/>
          </a:bodyPr>
          <a:lstStyle/>
          <a:p>
            <a:r>
              <a:rPr lang="en-US" sz="2600" b="1" dirty="0" smtClean="0">
                <a:solidFill>
                  <a:srgbClr val="6600CC"/>
                </a:solidFill>
              </a:rPr>
              <a:t>Etiology</a:t>
            </a:r>
            <a:r>
              <a:rPr lang="x-none" dirty="0" smtClean="0"/>
              <a:t> – </a:t>
            </a:r>
            <a:r>
              <a:rPr lang="en-US" dirty="0" smtClean="0"/>
              <a:t>pollen </a:t>
            </a:r>
            <a:endParaRPr lang="x-none" smtClean="0"/>
          </a:p>
          <a:p>
            <a:pPr lvl="1"/>
            <a:r>
              <a:rPr lang="en-US" sz="2400" dirty="0" smtClean="0"/>
              <a:t>Manifests seasonally (spring-summer), most commonly in patients up to 40 years of age</a:t>
            </a:r>
            <a:r>
              <a:rPr lang="x-none" sz="2200" smtClean="0"/>
              <a:t>.</a:t>
            </a:r>
          </a:p>
          <a:p>
            <a:r>
              <a:rPr lang="en-US" sz="2600" b="1" dirty="0" smtClean="0">
                <a:solidFill>
                  <a:srgbClr val="6600CC"/>
                </a:solidFill>
              </a:rPr>
              <a:t>Clinical presentation</a:t>
            </a:r>
            <a:r>
              <a:rPr lang="x-none" dirty="0" smtClean="0"/>
              <a:t> – </a:t>
            </a:r>
            <a:r>
              <a:rPr lang="en-US" dirty="0" smtClean="0"/>
              <a:t>profuse nose secretion (serous),  nasal obstruction, sneezing attacks, </a:t>
            </a:r>
            <a:r>
              <a:rPr lang="en-US" dirty="0" err="1" smtClean="0"/>
              <a:t>hyposmia</a:t>
            </a:r>
            <a:r>
              <a:rPr lang="en-US" dirty="0" smtClean="0"/>
              <a:t> to anosmia, itching of the nose, uvula, nasopharynx and eyes, headache, irritability, exhaustion, sleepiness</a:t>
            </a:r>
          </a:p>
          <a:p>
            <a:r>
              <a:rPr lang="en-US" sz="2600" b="1" dirty="0" smtClean="0">
                <a:solidFill>
                  <a:srgbClr val="6600CC"/>
                </a:solidFill>
              </a:rPr>
              <a:t>Diagnosis</a:t>
            </a:r>
            <a:r>
              <a:rPr lang="x-none" dirty="0" smtClean="0"/>
              <a:t> – </a:t>
            </a:r>
            <a:r>
              <a:rPr lang="en-US" dirty="0" smtClean="0"/>
              <a:t>anamnesis</a:t>
            </a:r>
            <a:r>
              <a:rPr lang="x-none" dirty="0" smtClean="0"/>
              <a:t>, </a:t>
            </a:r>
            <a:r>
              <a:rPr lang="en-US" dirty="0" err="1" smtClean="0"/>
              <a:t>rhinoscopy</a:t>
            </a:r>
            <a:r>
              <a:rPr lang="x-none" dirty="0" smtClean="0"/>
              <a:t>, </a:t>
            </a:r>
            <a:r>
              <a:rPr lang="en-US" dirty="0" smtClean="0"/>
              <a:t>nasal endoscopy</a:t>
            </a:r>
            <a:r>
              <a:rPr lang="x-none" dirty="0" smtClean="0"/>
              <a:t>, </a:t>
            </a:r>
            <a:r>
              <a:rPr lang="en-US" dirty="0" smtClean="0"/>
              <a:t>allergy </a:t>
            </a:r>
            <a:r>
              <a:rPr lang="en-US" dirty="0" err="1" smtClean="0"/>
              <a:t>testings</a:t>
            </a:r>
            <a:r>
              <a:rPr lang="en-US" dirty="0" smtClean="0"/>
              <a:t> </a:t>
            </a:r>
            <a:r>
              <a:rPr lang="x-none" dirty="0" smtClean="0"/>
              <a:t>(“</a:t>
            </a:r>
            <a:r>
              <a:rPr lang="en-US" dirty="0" smtClean="0"/>
              <a:t>prick</a:t>
            </a:r>
            <a:r>
              <a:rPr lang="x-none" dirty="0" smtClean="0"/>
              <a:t>”, </a:t>
            </a:r>
            <a:r>
              <a:rPr lang="en-US" dirty="0" smtClean="0"/>
              <a:t>RAST</a:t>
            </a:r>
            <a:r>
              <a:rPr lang="x-none" dirty="0" smtClean="0"/>
              <a:t>, </a:t>
            </a:r>
            <a:r>
              <a:rPr lang="en-US" dirty="0" smtClean="0"/>
              <a:t>nasal provocation test</a:t>
            </a:r>
            <a:r>
              <a:rPr lang="x-none" dirty="0" smtClean="0"/>
              <a:t>)</a:t>
            </a:r>
          </a:p>
          <a:p>
            <a:r>
              <a:rPr lang="en-US" sz="2600" b="1" dirty="0" smtClean="0">
                <a:solidFill>
                  <a:srgbClr val="6600CC"/>
                </a:solidFill>
              </a:rPr>
              <a:t>Treatment</a:t>
            </a:r>
            <a:r>
              <a:rPr lang="x-none" dirty="0" smtClean="0"/>
              <a:t> – </a:t>
            </a:r>
            <a:r>
              <a:rPr lang="en-US" b="1" dirty="0" smtClean="0">
                <a:solidFill>
                  <a:srgbClr val="C00000"/>
                </a:solidFill>
              </a:rPr>
              <a:t>conservative</a:t>
            </a:r>
            <a:r>
              <a:rPr lang="x-none" dirty="0" smtClean="0"/>
              <a:t> (</a:t>
            </a:r>
            <a:r>
              <a:rPr lang="en-US" dirty="0" smtClean="0"/>
              <a:t>systemic and local</a:t>
            </a:r>
            <a:r>
              <a:rPr lang="x-none" dirty="0" smtClean="0"/>
              <a:t>): </a:t>
            </a:r>
            <a:r>
              <a:rPr lang="en-US" dirty="0" smtClean="0"/>
              <a:t>antihistamines</a:t>
            </a:r>
            <a:r>
              <a:rPr lang="x-none" dirty="0" smtClean="0"/>
              <a:t>, </a:t>
            </a:r>
            <a:r>
              <a:rPr lang="en-US" dirty="0" smtClean="0"/>
              <a:t>corticosteroids</a:t>
            </a:r>
            <a:r>
              <a:rPr lang="x-none" dirty="0" smtClean="0"/>
              <a:t> (</a:t>
            </a:r>
            <a:r>
              <a:rPr lang="en-US" dirty="0" smtClean="0"/>
              <a:t>local and systemic</a:t>
            </a:r>
            <a:r>
              <a:rPr lang="x-none" dirty="0" smtClean="0"/>
              <a:t>), </a:t>
            </a:r>
            <a:r>
              <a:rPr lang="en-US" dirty="0" smtClean="0"/>
              <a:t>specific and nonspecific desensitization.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71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Figure, A: Unilateral choanal atresia; B: Bilateral choanal atresia.  Contributed by Claudio Andaloro, MD] - StatPearls - NCBI Bookshel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69" y="1052736"/>
            <a:ext cx="722972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11681" y="3717032"/>
            <a:ext cx="701370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/>
              <a:t>View of the </a:t>
            </a:r>
            <a:r>
              <a:rPr lang="en-US" sz="2400" dirty="0" err="1"/>
              <a:t>choanae</a:t>
            </a:r>
            <a:r>
              <a:rPr lang="en-US" sz="2400" dirty="0"/>
              <a:t> from the </a:t>
            </a:r>
            <a:r>
              <a:rPr lang="en-US" sz="2400" dirty="0" err="1"/>
              <a:t>epipharynx</a:t>
            </a:r>
            <a:r>
              <a:rPr lang="en-US" sz="2400" dirty="0"/>
              <a:t> (postnasal view):</a:t>
            </a:r>
          </a:p>
          <a:p>
            <a:r>
              <a:rPr lang="sr-Latn-RS" sz="2400" dirty="0" smtClean="0"/>
              <a:t>A. </a:t>
            </a:r>
            <a:r>
              <a:rPr lang="en-US" sz="2400" dirty="0" smtClean="0"/>
              <a:t>Unilateral </a:t>
            </a:r>
            <a:r>
              <a:rPr lang="en-US" sz="2400" dirty="0"/>
              <a:t>atresia</a:t>
            </a:r>
          </a:p>
          <a:p>
            <a:r>
              <a:rPr lang="en-US" sz="2400" dirty="0"/>
              <a:t>B. Bilateral atresia</a:t>
            </a:r>
          </a:p>
        </p:txBody>
      </p:sp>
    </p:spTree>
    <p:extLst>
      <p:ext uri="{BB962C8B-B14F-4D97-AF65-F5344CB8AC3E}">
        <p14:creationId xmlns:p14="http://schemas.microsoft.com/office/powerpoint/2010/main" val="239857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901014" cy="57150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Nonseasonal allergic </a:t>
            </a:r>
            <a:r>
              <a:rPr lang="en-US" sz="3200" b="1" dirty="0" err="1">
                <a:solidFill>
                  <a:srgbClr val="C00000"/>
                </a:solidFill>
              </a:rPr>
              <a:t>rhinopathy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214422"/>
            <a:ext cx="8043890" cy="5072098"/>
          </a:xfrm>
        </p:spPr>
        <p:txBody>
          <a:bodyPr>
            <a:normAutofit/>
          </a:bodyPr>
          <a:lstStyle/>
          <a:p>
            <a:r>
              <a:rPr lang="en-US" dirty="0" smtClean="0"/>
              <a:t>Characterized by periods of attacks and remissions</a:t>
            </a:r>
            <a:r>
              <a:rPr lang="ru-RU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Etiology</a:t>
            </a:r>
            <a:r>
              <a:rPr lang="ru-RU" dirty="0" smtClean="0"/>
              <a:t> – </a:t>
            </a:r>
            <a:r>
              <a:rPr lang="en-US" dirty="0" smtClean="0"/>
              <a:t>allergens, which can be</a:t>
            </a:r>
            <a:r>
              <a:rPr lang="ru-RU" dirty="0" smtClean="0"/>
              <a:t>: </a:t>
            </a:r>
            <a:r>
              <a:rPr lang="en-US" dirty="0" smtClean="0"/>
              <a:t>exogenous and endogenous</a:t>
            </a:r>
            <a:endParaRPr lang="ru-RU" dirty="0" smtClean="0"/>
          </a:p>
          <a:p>
            <a:pPr lvl="1"/>
            <a:r>
              <a:rPr lang="en-US" sz="2200" b="1" dirty="0" smtClean="0">
                <a:solidFill>
                  <a:srgbClr val="C00000"/>
                </a:solidFill>
              </a:rPr>
              <a:t>Exogenous</a:t>
            </a:r>
            <a:r>
              <a:rPr lang="ru-RU" sz="2200" dirty="0" smtClean="0"/>
              <a:t>: </a:t>
            </a:r>
            <a:r>
              <a:rPr lang="en-US" sz="2200" dirty="0" err="1" smtClean="0"/>
              <a:t>inhalatory</a:t>
            </a:r>
            <a:r>
              <a:rPr lang="ru-RU" sz="2200" dirty="0" smtClean="0"/>
              <a:t>, </a:t>
            </a:r>
            <a:r>
              <a:rPr lang="en-US" sz="2200" dirty="0" smtClean="0"/>
              <a:t>nutritive</a:t>
            </a:r>
            <a:r>
              <a:rPr lang="ru-RU" sz="2200" dirty="0" smtClean="0"/>
              <a:t>, </a:t>
            </a:r>
            <a:r>
              <a:rPr lang="en-US" sz="2200" dirty="0" smtClean="0"/>
              <a:t>infectious</a:t>
            </a:r>
            <a:r>
              <a:rPr lang="ru-RU" sz="2200" dirty="0" smtClean="0"/>
              <a:t>, </a:t>
            </a:r>
            <a:r>
              <a:rPr lang="en-US" sz="2200" dirty="0" smtClean="0"/>
              <a:t>contact</a:t>
            </a:r>
            <a:r>
              <a:rPr lang="ru-RU" sz="2200" dirty="0" smtClean="0"/>
              <a:t>, </a:t>
            </a:r>
            <a:r>
              <a:rPr lang="en-US" sz="2200" dirty="0" smtClean="0"/>
              <a:t>irritating</a:t>
            </a:r>
            <a:r>
              <a:rPr lang="ru-RU" sz="2200" dirty="0" smtClean="0"/>
              <a:t>, </a:t>
            </a:r>
            <a:r>
              <a:rPr lang="en-US" sz="2200" dirty="0" smtClean="0"/>
              <a:t>professional</a:t>
            </a:r>
            <a:endParaRPr lang="ru-RU" sz="2200" dirty="0" smtClean="0"/>
          </a:p>
          <a:p>
            <a:pPr lvl="2"/>
            <a:r>
              <a:rPr lang="en-US" sz="2000" dirty="0" err="1" smtClean="0"/>
              <a:t>inhalatory</a:t>
            </a:r>
            <a:r>
              <a:rPr lang="ru-RU" sz="2000" dirty="0" smtClean="0"/>
              <a:t>: </a:t>
            </a:r>
            <a:r>
              <a:rPr lang="en-US" sz="2000" dirty="0" smtClean="0"/>
              <a:t>common</a:t>
            </a:r>
            <a:r>
              <a:rPr lang="ru-RU" sz="2000" dirty="0" smtClean="0"/>
              <a:t> (</a:t>
            </a:r>
            <a:r>
              <a:rPr lang="en-US" sz="2000" dirty="0" smtClean="0"/>
              <a:t>house dust</a:t>
            </a:r>
            <a:r>
              <a:rPr lang="ru-RU" sz="2000" dirty="0" smtClean="0"/>
              <a:t>) </a:t>
            </a:r>
            <a:r>
              <a:rPr lang="en-US" sz="2000" dirty="0" smtClean="0"/>
              <a:t>or</a:t>
            </a:r>
            <a:r>
              <a:rPr lang="ru-RU" sz="2000" dirty="0" smtClean="0"/>
              <a:t> </a:t>
            </a:r>
            <a:r>
              <a:rPr lang="en-US" sz="2000" dirty="0" smtClean="0"/>
              <a:t>individual</a:t>
            </a:r>
            <a:r>
              <a:rPr lang="ru-RU" sz="2000" dirty="0" smtClean="0"/>
              <a:t> (</a:t>
            </a:r>
            <a:r>
              <a:rPr lang="en-US" sz="2000" dirty="0" smtClean="0"/>
              <a:t>feathers</a:t>
            </a:r>
            <a:r>
              <a:rPr lang="ru-RU" sz="2000" dirty="0" smtClean="0"/>
              <a:t>, </a:t>
            </a:r>
            <a:r>
              <a:rPr lang="en-US" sz="2000" dirty="0" smtClean="0"/>
              <a:t>house mite</a:t>
            </a:r>
            <a:r>
              <a:rPr lang="ru-RU" sz="2000" dirty="0" smtClean="0"/>
              <a:t>, </a:t>
            </a:r>
            <a:r>
              <a:rPr lang="en-US" sz="2000" dirty="0" smtClean="0"/>
              <a:t>tobacco</a:t>
            </a:r>
            <a:r>
              <a:rPr lang="ru-RU" sz="2000" dirty="0" smtClean="0"/>
              <a:t>, </a:t>
            </a:r>
            <a:r>
              <a:rPr lang="en-US" sz="2000" dirty="0" smtClean="0"/>
              <a:t>hairs</a:t>
            </a:r>
            <a:r>
              <a:rPr lang="ru-RU" sz="2000" dirty="0" smtClean="0"/>
              <a:t>, </a:t>
            </a:r>
            <a:r>
              <a:rPr lang="en-US" sz="2000" dirty="0" smtClean="0"/>
              <a:t>cosmetics etc.</a:t>
            </a:r>
            <a:r>
              <a:rPr lang="ru-RU" sz="2000" dirty="0" smtClean="0"/>
              <a:t>)</a:t>
            </a:r>
          </a:p>
          <a:p>
            <a:pPr lvl="2"/>
            <a:r>
              <a:rPr lang="en-US" sz="2000" dirty="0" smtClean="0"/>
              <a:t>nutritive</a:t>
            </a:r>
            <a:r>
              <a:rPr lang="ru-RU" sz="2000" dirty="0" smtClean="0"/>
              <a:t>: </a:t>
            </a:r>
            <a:r>
              <a:rPr lang="en-US" sz="2000" dirty="0" smtClean="0"/>
              <a:t>milk, eggs, fish, crabs, strawberry</a:t>
            </a:r>
            <a:endParaRPr lang="ru-RU" sz="2000" dirty="0" smtClean="0"/>
          </a:p>
          <a:p>
            <a:pPr lvl="2"/>
            <a:r>
              <a:rPr lang="en-US" sz="2000" dirty="0" smtClean="0"/>
              <a:t>infectious</a:t>
            </a:r>
            <a:r>
              <a:rPr lang="ru-RU" sz="2000" dirty="0" smtClean="0"/>
              <a:t>: </a:t>
            </a:r>
            <a:r>
              <a:rPr lang="en-US" sz="2000" dirty="0" smtClean="0"/>
              <a:t>different bacterial components </a:t>
            </a:r>
            <a:r>
              <a:rPr lang="ru-RU" sz="2000" dirty="0" smtClean="0"/>
              <a:t>(</a:t>
            </a:r>
            <a:r>
              <a:rPr lang="en-US" sz="2000" dirty="0" smtClean="0"/>
              <a:t>capsule</a:t>
            </a:r>
            <a:r>
              <a:rPr lang="ru-RU" sz="2000" dirty="0" smtClean="0"/>
              <a:t>)</a:t>
            </a:r>
          </a:p>
          <a:p>
            <a:pPr lvl="2"/>
            <a:r>
              <a:rPr lang="en-US" sz="2000" dirty="0" smtClean="0"/>
              <a:t>contact</a:t>
            </a:r>
            <a:r>
              <a:rPr lang="ru-RU" sz="2000" dirty="0" smtClean="0"/>
              <a:t>: </a:t>
            </a:r>
            <a:r>
              <a:rPr lang="en-US" sz="2000" dirty="0" smtClean="0"/>
              <a:t>different medicines </a:t>
            </a:r>
            <a:r>
              <a:rPr lang="ru-RU" sz="2000" dirty="0" smtClean="0"/>
              <a:t>(</a:t>
            </a:r>
            <a:r>
              <a:rPr lang="en-US" sz="2000" dirty="0" err="1" smtClean="0"/>
              <a:t>oints</a:t>
            </a:r>
            <a:r>
              <a:rPr lang="en-US" sz="2000" dirty="0" smtClean="0"/>
              <a:t>, drops, sprays</a:t>
            </a:r>
            <a:r>
              <a:rPr lang="ru-RU" sz="2000" dirty="0" smtClean="0"/>
              <a:t>)</a:t>
            </a:r>
          </a:p>
          <a:p>
            <a:pPr lvl="2"/>
            <a:r>
              <a:rPr lang="en-US" sz="2000" dirty="0" smtClean="0"/>
              <a:t>irritating</a:t>
            </a:r>
            <a:r>
              <a:rPr lang="ru-RU" sz="2000" dirty="0" smtClean="0"/>
              <a:t>: </a:t>
            </a:r>
            <a:r>
              <a:rPr lang="en-US" sz="2000" dirty="0" smtClean="0"/>
              <a:t>different evaporations</a:t>
            </a:r>
            <a:r>
              <a:rPr lang="ru-RU" sz="2000" dirty="0" smtClean="0"/>
              <a:t> (</a:t>
            </a:r>
            <a:r>
              <a:rPr lang="en-US" sz="2000" dirty="0" smtClean="0"/>
              <a:t>gasoline</a:t>
            </a:r>
            <a:r>
              <a:rPr lang="ru-RU" sz="2000" dirty="0" smtClean="0"/>
              <a:t>, </a:t>
            </a:r>
            <a:r>
              <a:rPr lang="en-US" sz="2000" dirty="0" smtClean="0"/>
              <a:t>oil</a:t>
            </a:r>
            <a:r>
              <a:rPr lang="ru-RU" sz="2000" dirty="0" smtClean="0"/>
              <a:t>, </a:t>
            </a:r>
            <a:r>
              <a:rPr lang="en-US" sz="2000" dirty="0" smtClean="0"/>
              <a:t>smoke</a:t>
            </a:r>
            <a:r>
              <a:rPr lang="ru-RU" sz="2000" dirty="0" smtClean="0"/>
              <a:t>, </a:t>
            </a:r>
            <a:r>
              <a:rPr lang="en-US" sz="2000" dirty="0" smtClean="0"/>
              <a:t>chemical industry</a:t>
            </a:r>
            <a:r>
              <a:rPr lang="ru-RU" sz="2000" dirty="0" smtClean="0"/>
              <a:t>)</a:t>
            </a:r>
          </a:p>
          <a:p>
            <a:pPr lvl="2"/>
            <a:r>
              <a:rPr lang="en-US" sz="2000" dirty="0" smtClean="0"/>
              <a:t>professional</a:t>
            </a:r>
            <a:r>
              <a:rPr lang="ru-RU" sz="2000" dirty="0" smtClean="0"/>
              <a:t>: </a:t>
            </a:r>
            <a:r>
              <a:rPr lang="en-US" sz="2000" dirty="0" smtClean="0"/>
              <a:t>flour, textile, drugs and synthetics industry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6578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785794"/>
            <a:ext cx="8115328" cy="507209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Endogenous</a:t>
            </a:r>
            <a:r>
              <a:rPr lang="x-none" dirty="0" smtClean="0"/>
              <a:t> – </a:t>
            </a:r>
            <a:r>
              <a:rPr lang="en-US" dirty="0" smtClean="0"/>
              <a:t>produced by tissue destruction in certain chronic diseases, in which own tissue behaves as foreign and acts as allergen. They occur rarely.</a:t>
            </a:r>
            <a:endParaRPr lang="x-none" dirty="0" smtClean="0"/>
          </a:p>
          <a:p>
            <a:r>
              <a:rPr lang="en-US" sz="2600" b="1" dirty="0" smtClean="0">
                <a:solidFill>
                  <a:srgbClr val="6600CC"/>
                </a:solidFill>
              </a:rPr>
              <a:t>Clinical presentation</a:t>
            </a:r>
            <a:r>
              <a:rPr lang="x-none" smtClean="0"/>
              <a:t> –</a:t>
            </a:r>
            <a:r>
              <a:rPr lang="en-US" dirty="0" smtClean="0"/>
              <a:t> similar to pollen allergy (infection or stress provoke the attack). Intermittent nose obstruction may last for weeks, secretion is clear, later thick, postnasal dripping, </a:t>
            </a:r>
            <a:r>
              <a:rPr lang="en-US" dirty="0" err="1" smtClean="0"/>
              <a:t>hyposmia</a:t>
            </a:r>
            <a:r>
              <a:rPr lang="en-US" dirty="0" smtClean="0"/>
              <a:t> to anosmia, sneezing, headache.</a:t>
            </a:r>
            <a:endParaRPr lang="x-none" dirty="0" smtClean="0"/>
          </a:p>
          <a:p>
            <a:r>
              <a:rPr lang="en-US" sz="2600" b="1" dirty="0" smtClean="0">
                <a:solidFill>
                  <a:srgbClr val="6600CC"/>
                </a:solidFill>
              </a:rPr>
              <a:t>Diagnosis</a:t>
            </a:r>
            <a:r>
              <a:rPr lang="x-none" dirty="0" smtClean="0"/>
              <a:t> – </a:t>
            </a:r>
            <a:r>
              <a:rPr lang="en-US" dirty="0"/>
              <a:t>anamnesis</a:t>
            </a:r>
            <a:r>
              <a:rPr lang="x-none" dirty="0"/>
              <a:t>, </a:t>
            </a:r>
            <a:r>
              <a:rPr lang="en-US" dirty="0" err="1"/>
              <a:t>rhinoscopy</a:t>
            </a:r>
            <a:r>
              <a:rPr lang="x-none" dirty="0"/>
              <a:t>, </a:t>
            </a:r>
            <a:r>
              <a:rPr lang="en-US" dirty="0"/>
              <a:t>nasal endoscopy</a:t>
            </a:r>
            <a:r>
              <a:rPr lang="x-none" dirty="0"/>
              <a:t>, </a:t>
            </a:r>
            <a:r>
              <a:rPr lang="en-US" dirty="0"/>
              <a:t>allergy </a:t>
            </a:r>
            <a:r>
              <a:rPr lang="en-US" dirty="0" smtClean="0"/>
              <a:t>testing </a:t>
            </a:r>
            <a:r>
              <a:rPr lang="x-none" dirty="0"/>
              <a:t>(“</a:t>
            </a:r>
            <a:r>
              <a:rPr lang="en-US" dirty="0"/>
              <a:t>prick</a:t>
            </a:r>
            <a:r>
              <a:rPr lang="x-none" dirty="0"/>
              <a:t>”, </a:t>
            </a:r>
            <a:r>
              <a:rPr lang="en-US" dirty="0"/>
              <a:t>RAST</a:t>
            </a:r>
            <a:r>
              <a:rPr lang="x-none" dirty="0"/>
              <a:t>, </a:t>
            </a:r>
            <a:r>
              <a:rPr lang="en-US" dirty="0"/>
              <a:t>nasal provocation test</a:t>
            </a:r>
            <a:r>
              <a:rPr lang="x-none" dirty="0" smtClean="0"/>
              <a:t>)</a:t>
            </a:r>
            <a:r>
              <a:rPr lang="en-US" dirty="0"/>
              <a:t>,</a:t>
            </a:r>
            <a:r>
              <a:rPr lang="x-none" dirty="0" smtClean="0"/>
              <a:t> </a:t>
            </a:r>
            <a:r>
              <a:rPr lang="en-US" dirty="0" smtClean="0"/>
              <a:t>cytology</a:t>
            </a:r>
            <a:r>
              <a:rPr lang="x-none" dirty="0" smtClean="0"/>
              <a:t>,</a:t>
            </a:r>
            <a:r>
              <a:rPr lang="en-US" dirty="0" smtClean="0"/>
              <a:t> bacteriology, paranasal sinuses X ray.</a:t>
            </a:r>
            <a:endParaRPr lang="x-none" dirty="0" smtClean="0"/>
          </a:p>
          <a:p>
            <a:r>
              <a:rPr lang="en-US" sz="2600" b="1" dirty="0" smtClean="0">
                <a:solidFill>
                  <a:srgbClr val="6600CC"/>
                </a:solidFill>
              </a:rPr>
              <a:t>Treatment</a:t>
            </a:r>
            <a:r>
              <a:rPr lang="x-none" dirty="0" smtClean="0"/>
              <a:t> – </a:t>
            </a:r>
            <a:r>
              <a:rPr lang="en-US" b="1" dirty="0" smtClean="0">
                <a:solidFill>
                  <a:srgbClr val="C00000"/>
                </a:solidFill>
              </a:rPr>
              <a:t>conservative</a:t>
            </a:r>
            <a:r>
              <a:rPr lang="x-none" dirty="0" smtClean="0"/>
              <a:t>: </a:t>
            </a:r>
            <a:r>
              <a:rPr lang="en-US" dirty="0" smtClean="0"/>
              <a:t>systemic and local</a:t>
            </a:r>
            <a:r>
              <a:rPr lang="x-none" dirty="0" smtClean="0"/>
              <a:t> (</a:t>
            </a:r>
            <a:r>
              <a:rPr lang="en-US" dirty="0" smtClean="0"/>
              <a:t>allergen elimination</a:t>
            </a:r>
            <a:r>
              <a:rPr lang="x-none" dirty="0" smtClean="0"/>
              <a:t>, </a:t>
            </a:r>
            <a:r>
              <a:rPr lang="en-US" dirty="0" smtClean="0"/>
              <a:t>antihistamines</a:t>
            </a:r>
            <a:r>
              <a:rPr lang="x-none" dirty="0" smtClean="0"/>
              <a:t>, </a:t>
            </a:r>
            <a:r>
              <a:rPr lang="en-US" dirty="0" smtClean="0"/>
              <a:t>corticosteroids</a:t>
            </a:r>
            <a:r>
              <a:rPr lang="x-none" dirty="0" smtClean="0"/>
              <a:t>, </a:t>
            </a:r>
            <a:r>
              <a:rPr lang="en-US" dirty="0" err="1" smtClean="0"/>
              <a:t>autovaccine</a:t>
            </a:r>
            <a:r>
              <a:rPr lang="x-none" dirty="0" smtClean="0"/>
              <a:t>, </a:t>
            </a:r>
            <a:r>
              <a:rPr lang="en-US" dirty="0" smtClean="0"/>
              <a:t>desensitization</a:t>
            </a:r>
            <a:r>
              <a:rPr lang="x-none" dirty="0" smtClean="0"/>
              <a:t>).</a:t>
            </a:r>
            <a:br>
              <a:rPr lang="x-none" dirty="0" smtClean="0"/>
            </a:br>
            <a:r>
              <a:rPr lang="en-US" b="1" dirty="0" smtClean="0">
                <a:solidFill>
                  <a:srgbClr val="C00000"/>
                </a:solidFill>
              </a:rPr>
              <a:t>surgical</a:t>
            </a:r>
            <a:r>
              <a:rPr lang="x-none" dirty="0" smtClean="0"/>
              <a:t>: </a:t>
            </a:r>
            <a:r>
              <a:rPr lang="en-US" dirty="0" smtClean="0"/>
              <a:t>rarely</a:t>
            </a:r>
            <a:r>
              <a:rPr lang="x-none" dirty="0" smtClean="0"/>
              <a:t>, </a:t>
            </a:r>
            <a:r>
              <a:rPr lang="en-US" dirty="0" smtClean="0"/>
              <a:t>with caution</a:t>
            </a:r>
            <a:r>
              <a:rPr lang="x-none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55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/>
          <a:lstStyle/>
          <a:p>
            <a:r>
              <a:rPr lang="en-US" dirty="0" smtClean="0">
                <a:solidFill>
                  <a:srgbClr val="6600CC"/>
                </a:solidFill>
              </a:rPr>
              <a:t>Allergic rhinitis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9218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785786" y="1857364"/>
          <a:ext cx="3500462" cy="3523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0" name="Photo Editor Photo" r:id="rId3" imgW="1790476" imgH="1905266" progId="">
                  <p:embed/>
                </p:oleObj>
              </mc:Choice>
              <mc:Fallback>
                <p:oleObj name="Photo Editor Photo" r:id="rId3" imgW="1790476" imgH="190526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1857364"/>
                        <a:ext cx="3500462" cy="35232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4"/>
          <p:cNvGraphicFramePr>
            <a:graphicFrameLocks noChangeAspect="1"/>
          </p:cNvGraphicFramePr>
          <p:nvPr/>
        </p:nvGraphicFramePr>
        <p:xfrm>
          <a:off x="4786314" y="1857364"/>
          <a:ext cx="3505200" cy="348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Photo Editor Photo" r:id="rId5" imgW="1905266" imgH="1895238" progId="">
                  <p:embed/>
                </p:oleObj>
              </mc:Choice>
              <mc:Fallback>
                <p:oleObj name="Photo Editor Photo" r:id="rId5" imgW="1905266" imgH="189523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4" y="1857364"/>
                        <a:ext cx="3505200" cy="3487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882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72400" cy="150019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5000" b="1" dirty="0" smtClean="0">
                <a:solidFill>
                  <a:srgbClr val="0070C0"/>
                </a:solidFill>
                <a:latin typeface="+mn-lt"/>
              </a:rPr>
              <a:t>Non-allergic rhinitis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571472" y="2285992"/>
            <a:ext cx="7924800" cy="35004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C00000"/>
                </a:solidFill>
              </a:rPr>
              <a:t>Vasomotor </a:t>
            </a:r>
            <a:r>
              <a:rPr lang="en-US" sz="4000" b="1" dirty="0" smtClean="0">
                <a:solidFill>
                  <a:srgbClr val="C00000"/>
                </a:solidFill>
              </a:rPr>
              <a:t>rhinitis</a:t>
            </a:r>
          </a:p>
          <a:p>
            <a:pPr>
              <a:defRPr/>
            </a:pPr>
            <a:r>
              <a:rPr lang="en-US" sz="4000" b="1" dirty="0" err="1">
                <a:solidFill>
                  <a:srgbClr val="C00000"/>
                </a:solidFill>
              </a:rPr>
              <a:t>Nonallergic</a:t>
            </a:r>
            <a:r>
              <a:rPr lang="en-US" sz="4000" b="1" dirty="0">
                <a:solidFill>
                  <a:srgbClr val="C00000"/>
                </a:solidFill>
              </a:rPr>
              <a:t> rhinitis with eosinophilia </a:t>
            </a:r>
            <a:r>
              <a:rPr lang="en-US" sz="4000" b="1" dirty="0" smtClean="0">
                <a:solidFill>
                  <a:srgbClr val="C00000"/>
                </a:solidFill>
              </a:rPr>
              <a:t>syndrome </a:t>
            </a:r>
            <a:r>
              <a:rPr lang="sr-Latn-CS" sz="4000" b="1" dirty="0" smtClean="0">
                <a:solidFill>
                  <a:srgbClr val="C00000"/>
                </a:solidFill>
              </a:rPr>
              <a:t>(NARES)</a:t>
            </a:r>
          </a:p>
          <a:p>
            <a:pPr>
              <a:defRPr/>
            </a:pPr>
            <a:r>
              <a:rPr lang="en-US" sz="4000" b="1" dirty="0">
                <a:solidFill>
                  <a:srgbClr val="C00000"/>
                </a:solidFill>
              </a:rPr>
              <a:t>Rhinitis </a:t>
            </a:r>
            <a:r>
              <a:rPr lang="en-US" sz="4000" b="1" dirty="0" err="1">
                <a:solidFill>
                  <a:srgbClr val="C00000"/>
                </a:solidFill>
              </a:rPr>
              <a:t>medicamentosa</a:t>
            </a:r>
            <a:endParaRPr lang="en-US" sz="40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73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14546" y="1357298"/>
            <a:ext cx="6472254" cy="235745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5400" dirty="0">
                <a:solidFill>
                  <a:srgbClr val="C00000"/>
                </a:solidFill>
                <a:latin typeface="Times New Roman" pitchFamily="18" charset="0"/>
              </a:rPr>
              <a:t>Vasomotor rhinitis</a:t>
            </a:r>
          </a:p>
        </p:txBody>
      </p:sp>
    </p:spTree>
    <p:extLst>
      <p:ext uri="{BB962C8B-B14F-4D97-AF65-F5344CB8AC3E}">
        <p14:creationId xmlns:p14="http://schemas.microsoft.com/office/powerpoint/2010/main" val="70950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500042"/>
            <a:ext cx="7786742" cy="5786478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Noninflammatory</a:t>
            </a:r>
            <a:r>
              <a:rPr lang="en-US" dirty="0" smtClean="0"/>
              <a:t> and </a:t>
            </a:r>
            <a:r>
              <a:rPr lang="en-US" dirty="0" err="1" smtClean="0"/>
              <a:t>nonallergic</a:t>
            </a:r>
            <a:r>
              <a:rPr lang="en-US" dirty="0" smtClean="0"/>
              <a:t> disease of the nasal mucosa, a consequence of </a:t>
            </a:r>
            <a:r>
              <a:rPr lang="en-US" dirty="0" err="1" smtClean="0"/>
              <a:t>neurovegetative</a:t>
            </a:r>
            <a:r>
              <a:rPr lang="en-US" dirty="0" smtClean="0"/>
              <a:t> disorders</a:t>
            </a:r>
            <a:r>
              <a:rPr lang="ru-RU" dirty="0" smtClean="0"/>
              <a:t> </a:t>
            </a:r>
            <a:r>
              <a:rPr lang="en-US" dirty="0" smtClean="0"/>
              <a:t>which produce inadequate neuro-vascular reaction.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Etiology</a:t>
            </a:r>
            <a:r>
              <a:rPr lang="ru-RU" dirty="0" smtClean="0"/>
              <a:t> – </a:t>
            </a:r>
            <a:r>
              <a:rPr lang="en-US" dirty="0" smtClean="0"/>
              <a:t>there is no antigen-antibody reaction</a:t>
            </a:r>
            <a:r>
              <a:rPr lang="ru-RU" dirty="0" smtClean="0"/>
              <a:t>. 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Causes</a:t>
            </a:r>
            <a:r>
              <a:rPr lang="ru-RU" dirty="0" smtClean="0"/>
              <a:t>: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psychological</a:t>
            </a:r>
            <a:r>
              <a:rPr lang="ru-RU" dirty="0" smtClean="0"/>
              <a:t> : </a:t>
            </a:r>
            <a:r>
              <a:rPr lang="en-US" dirty="0" smtClean="0"/>
              <a:t>fear</a:t>
            </a:r>
            <a:r>
              <a:rPr lang="ru-RU" dirty="0" smtClean="0"/>
              <a:t>, </a:t>
            </a:r>
            <a:r>
              <a:rPr lang="en-US" dirty="0" smtClean="0"/>
              <a:t>stress</a:t>
            </a:r>
            <a:r>
              <a:rPr lang="ru-RU" dirty="0" smtClean="0"/>
              <a:t>, </a:t>
            </a:r>
            <a:r>
              <a:rPr lang="en-US" dirty="0" smtClean="0"/>
              <a:t>joy</a:t>
            </a:r>
            <a:r>
              <a:rPr lang="ru-RU" dirty="0" smtClean="0"/>
              <a:t>, </a:t>
            </a:r>
            <a:r>
              <a:rPr lang="en-US" dirty="0" smtClean="0"/>
              <a:t>grief etc.</a:t>
            </a:r>
            <a:endParaRPr lang="ru-RU" dirty="0" smtClean="0"/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endocrine</a:t>
            </a:r>
            <a:r>
              <a:rPr lang="ru-RU" dirty="0" smtClean="0"/>
              <a:t>: </a:t>
            </a:r>
            <a:r>
              <a:rPr lang="en-US" dirty="0" smtClean="0"/>
              <a:t>pituitary, thyroid and gonads disorders</a:t>
            </a:r>
            <a:endParaRPr lang="ru-RU" dirty="0" smtClean="0"/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physical</a:t>
            </a:r>
            <a:r>
              <a:rPr lang="ru-RU" dirty="0" smtClean="0"/>
              <a:t>: </a:t>
            </a:r>
            <a:r>
              <a:rPr lang="en-US" dirty="0" smtClean="0"/>
              <a:t>inhaling cold, warm, very humid or polluted air, sudden changes in atmospheric pressure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chemical</a:t>
            </a:r>
            <a:r>
              <a:rPr lang="ru-RU" dirty="0" smtClean="0"/>
              <a:t>: </a:t>
            </a:r>
            <a:r>
              <a:rPr lang="en-US" dirty="0" smtClean="0"/>
              <a:t>effect of different medicines</a:t>
            </a:r>
            <a:endParaRPr lang="ru-RU" dirty="0" smtClean="0"/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idiopathic</a:t>
            </a:r>
            <a:r>
              <a:rPr lang="ru-RU" dirty="0" smtClean="0"/>
              <a:t>: </a:t>
            </a:r>
            <a:r>
              <a:rPr lang="en-US" dirty="0" smtClean="0"/>
              <a:t>if the cause of </a:t>
            </a:r>
            <a:r>
              <a:rPr lang="en-US" dirty="0" err="1" smtClean="0"/>
              <a:t>rhinopathy</a:t>
            </a:r>
            <a:r>
              <a:rPr lang="en-US" dirty="0" smtClean="0"/>
              <a:t> cannot be discerned</a:t>
            </a:r>
            <a:endParaRPr lang="ru-RU" dirty="0" smtClean="0"/>
          </a:p>
          <a:p>
            <a:r>
              <a:rPr lang="en-US" dirty="0"/>
              <a:t>H</a:t>
            </a:r>
            <a:r>
              <a:rPr lang="en-US" dirty="0" smtClean="0"/>
              <a:t>ealthy nasal mucosa reacts with protective mechanisms to these factors, while in autonomic nervous system dysfunction there is a parasympathetic predomination.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26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500042"/>
            <a:ext cx="8072494" cy="535785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Clinical presentation</a:t>
            </a:r>
            <a:r>
              <a:rPr lang="ru-RU" dirty="0" smtClean="0"/>
              <a:t> –</a:t>
            </a:r>
            <a:r>
              <a:rPr lang="en-US" dirty="0" smtClean="0"/>
              <a:t> nasal obstruction</a:t>
            </a:r>
            <a:r>
              <a:rPr lang="ru-RU" dirty="0" smtClean="0"/>
              <a:t>, </a:t>
            </a:r>
            <a:r>
              <a:rPr lang="en-US" dirty="0" smtClean="0"/>
              <a:t>intensive serous secretion, mild headache.</a:t>
            </a:r>
            <a:endParaRPr lang="ru-RU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ru-RU" dirty="0" smtClean="0"/>
              <a:t> – </a:t>
            </a:r>
            <a:r>
              <a:rPr lang="en-US" dirty="0" smtClean="0"/>
              <a:t>anamnesis</a:t>
            </a:r>
            <a:r>
              <a:rPr lang="ru-RU" dirty="0" smtClean="0"/>
              <a:t>, </a:t>
            </a:r>
            <a:r>
              <a:rPr lang="en-US" dirty="0" smtClean="0"/>
              <a:t>ENT examination </a:t>
            </a:r>
            <a:r>
              <a:rPr lang="ru-RU" dirty="0" smtClean="0"/>
              <a:t>(</a:t>
            </a:r>
            <a:r>
              <a:rPr lang="en-US" dirty="0" smtClean="0"/>
              <a:t>finding is the same as in allergic rhinitis</a:t>
            </a:r>
            <a:r>
              <a:rPr lang="ru-RU" dirty="0" smtClean="0"/>
              <a:t>)</a:t>
            </a:r>
            <a:r>
              <a:rPr lang="en-US" dirty="0" smtClean="0"/>
              <a:t>, paranasal sinuses X ray (mostly normal)</a:t>
            </a:r>
            <a:r>
              <a:rPr lang="ru-RU" dirty="0" smtClean="0"/>
              <a:t>, </a:t>
            </a:r>
            <a:r>
              <a:rPr lang="en-US" dirty="0" smtClean="0"/>
              <a:t>allergy test </a:t>
            </a:r>
            <a:r>
              <a:rPr lang="ru-RU" dirty="0" smtClean="0"/>
              <a:t>(</a:t>
            </a:r>
            <a:r>
              <a:rPr lang="en-US" dirty="0" smtClean="0"/>
              <a:t>negative</a:t>
            </a:r>
            <a:r>
              <a:rPr lang="ru-RU" dirty="0" smtClean="0"/>
              <a:t>).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ru-RU" dirty="0" smtClean="0"/>
              <a:t> – </a:t>
            </a:r>
            <a:r>
              <a:rPr lang="en-US" b="1" dirty="0" smtClean="0">
                <a:solidFill>
                  <a:srgbClr val="C00000"/>
                </a:solidFill>
              </a:rPr>
              <a:t>conservative</a:t>
            </a:r>
            <a:r>
              <a:rPr lang="ru-RU" dirty="0" smtClean="0"/>
              <a:t> (</a:t>
            </a:r>
            <a:r>
              <a:rPr lang="en-US" dirty="0" smtClean="0"/>
              <a:t>mostly</a:t>
            </a:r>
            <a:r>
              <a:rPr lang="ru-RU" dirty="0" smtClean="0"/>
              <a:t>) : </a:t>
            </a:r>
          </a:p>
          <a:p>
            <a:pPr>
              <a:buNone/>
            </a:pPr>
            <a:r>
              <a:rPr lang="ru-RU" dirty="0" smtClean="0"/>
              <a:t>                             - </a:t>
            </a:r>
            <a:r>
              <a:rPr lang="en-US" dirty="0" smtClean="0"/>
              <a:t>systemic</a:t>
            </a:r>
            <a:r>
              <a:rPr lang="ru-RU" dirty="0" smtClean="0"/>
              <a:t>: </a:t>
            </a:r>
            <a:r>
              <a:rPr lang="en-US" dirty="0" smtClean="0"/>
              <a:t>elimination of the factors which cause the disease and prescribing sedatives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                          - </a:t>
            </a:r>
            <a:r>
              <a:rPr lang="en-US" dirty="0" smtClean="0"/>
              <a:t>local</a:t>
            </a:r>
            <a:r>
              <a:rPr lang="ru-RU" dirty="0" smtClean="0"/>
              <a:t>: </a:t>
            </a:r>
            <a:r>
              <a:rPr lang="en-US" dirty="0" smtClean="0"/>
              <a:t>nasal decongestants</a:t>
            </a:r>
            <a:r>
              <a:rPr lang="ru-RU" dirty="0" smtClean="0"/>
              <a:t>, </a:t>
            </a:r>
            <a:r>
              <a:rPr lang="en-US" dirty="0" smtClean="0"/>
              <a:t>intranasal</a:t>
            </a:r>
            <a:r>
              <a:rPr lang="ru-RU" dirty="0" smtClean="0"/>
              <a:t> </a:t>
            </a:r>
            <a:r>
              <a:rPr lang="en-US" dirty="0" smtClean="0"/>
              <a:t>corticosteroids</a:t>
            </a:r>
            <a:r>
              <a:rPr lang="ru-RU" dirty="0" smtClean="0"/>
              <a:t>, </a:t>
            </a:r>
            <a:r>
              <a:rPr lang="en-US" dirty="0" smtClean="0"/>
              <a:t>and in severe cases </a:t>
            </a:r>
            <a:r>
              <a:rPr lang="en-US" dirty="0" err="1" smtClean="0"/>
              <a:t>submucous</a:t>
            </a:r>
            <a:r>
              <a:rPr lang="en-US" dirty="0" smtClean="0"/>
              <a:t> infiltration of calcium in the middle and inferior turbinate.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</a:t>
            </a:r>
            <a:r>
              <a:rPr lang="en-US" b="1" dirty="0" smtClean="0">
                <a:solidFill>
                  <a:srgbClr val="C00000"/>
                </a:solidFill>
              </a:rPr>
              <a:t>surgical</a:t>
            </a:r>
            <a:r>
              <a:rPr lang="ru-RU" dirty="0" smtClean="0"/>
              <a:t> (</a:t>
            </a:r>
            <a:r>
              <a:rPr lang="en-US" dirty="0" smtClean="0"/>
              <a:t>in most severe cases</a:t>
            </a:r>
            <a:r>
              <a:rPr lang="ru-RU" dirty="0" smtClean="0"/>
              <a:t>): </a:t>
            </a:r>
            <a:r>
              <a:rPr lang="en-US" dirty="0" err="1" smtClean="0"/>
              <a:t>Vidian</a:t>
            </a:r>
            <a:r>
              <a:rPr lang="en-US" dirty="0" smtClean="0"/>
              <a:t> </a:t>
            </a:r>
            <a:r>
              <a:rPr lang="en-US" dirty="0" err="1" smtClean="0"/>
              <a:t>neurectomy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frequently bilateral</a:t>
            </a:r>
            <a:r>
              <a:rPr lang="ru-RU" dirty="0" smtClean="0"/>
              <a:t>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6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C00000"/>
                </a:solidFill>
              </a:rPr>
              <a:t>Nonallergic</a:t>
            </a:r>
            <a:r>
              <a:rPr lang="en-US" sz="3200" b="1" dirty="0">
                <a:solidFill>
                  <a:srgbClr val="C00000"/>
                </a:solidFill>
              </a:rPr>
              <a:t> rhinitis with eosinophilia syndrome (NARES)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6600CC"/>
                </a:solidFill>
              </a:rPr>
              <a:t>Etiological factors </a:t>
            </a:r>
            <a:r>
              <a:rPr lang="ru-RU" dirty="0" smtClean="0"/>
              <a:t>– </a:t>
            </a:r>
            <a:r>
              <a:rPr lang="en-US" dirty="0" smtClean="0"/>
              <a:t>unclear</a:t>
            </a:r>
            <a:r>
              <a:rPr lang="ru-RU" dirty="0" smtClean="0"/>
              <a:t> </a:t>
            </a:r>
          </a:p>
          <a:p>
            <a:pPr lvl="1"/>
            <a:r>
              <a:rPr lang="en-US" dirty="0" smtClean="0"/>
              <a:t>Immune disorder and intolerance to certain substances </a:t>
            </a:r>
            <a:r>
              <a:rPr lang="ru-RU" dirty="0" smtClean="0"/>
              <a:t>(</a:t>
            </a:r>
            <a:r>
              <a:rPr lang="en-US" dirty="0" err="1" smtClean="0"/>
              <a:t>nonsteroid</a:t>
            </a:r>
            <a:r>
              <a:rPr lang="en-US" dirty="0" smtClean="0"/>
              <a:t> anti-inflammatory drugs</a:t>
            </a:r>
            <a:r>
              <a:rPr lang="ru-RU" dirty="0" smtClean="0"/>
              <a:t>)</a:t>
            </a:r>
          </a:p>
          <a:p>
            <a:r>
              <a:rPr lang="en-US" dirty="0" smtClean="0"/>
              <a:t>Characterized by eosinophils in nasal secretion, and possibly nasal polyps</a:t>
            </a:r>
            <a:endParaRPr lang="ru-RU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Symptoms</a:t>
            </a:r>
            <a:r>
              <a:rPr lang="ru-RU" dirty="0" smtClean="0"/>
              <a:t> – </a:t>
            </a:r>
            <a:r>
              <a:rPr lang="en-US" dirty="0" smtClean="0"/>
              <a:t>similar to allergic rhinitis</a:t>
            </a:r>
            <a:endParaRPr lang="ru-RU" dirty="0" smtClean="0"/>
          </a:p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ru-RU" dirty="0" smtClean="0"/>
              <a:t> – </a:t>
            </a:r>
            <a:r>
              <a:rPr lang="en-US" dirty="0" smtClean="0"/>
              <a:t>same as allergic and vasomotor rhinitis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ru-RU" dirty="0" smtClean="0"/>
              <a:t> – </a:t>
            </a:r>
            <a:r>
              <a:rPr lang="en-US" dirty="0" smtClean="0"/>
              <a:t>intranasal corticosteroids and oral antihistamines</a:t>
            </a:r>
            <a:endParaRPr lang="ru-RU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07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7972452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000" b="1" dirty="0" smtClean="0">
                <a:solidFill>
                  <a:srgbClr val="C00000"/>
                </a:solidFill>
              </a:rPr>
              <a:t>Rhinitis </a:t>
            </a:r>
            <a:r>
              <a:rPr lang="en-US" sz="4000" b="1" dirty="0" err="1" smtClean="0">
                <a:solidFill>
                  <a:srgbClr val="C00000"/>
                </a:solidFill>
              </a:rPr>
              <a:t>medicamentosa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2000240"/>
            <a:ext cx="7467600" cy="3757626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CC"/>
                </a:solidFill>
              </a:rPr>
              <a:t>Etiology</a:t>
            </a:r>
            <a:r>
              <a:rPr lang="ru-RU" dirty="0" smtClean="0"/>
              <a:t> – </a:t>
            </a:r>
            <a:r>
              <a:rPr lang="en-US" dirty="0" smtClean="0"/>
              <a:t>excessive use of nasal decongestants, long-term use of antihypertensive drugs or oral contraceptives</a:t>
            </a:r>
            <a:r>
              <a:rPr lang="ru-RU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Diagnosis</a:t>
            </a:r>
            <a:r>
              <a:rPr lang="ru-RU" dirty="0" smtClean="0"/>
              <a:t> – </a:t>
            </a:r>
            <a:r>
              <a:rPr lang="en-US" dirty="0" smtClean="0"/>
              <a:t>anamnesis</a:t>
            </a:r>
            <a:r>
              <a:rPr lang="ru-RU" dirty="0" smtClean="0"/>
              <a:t>, </a:t>
            </a:r>
            <a:r>
              <a:rPr lang="en-US" dirty="0" smtClean="0"/>
              <a:t>ENT examination and allergy tests</a:t>
            </a:r>
            <a:r>
              <a:rPr lang="ru-RU" dirty="0" smtClean="0"/>
              <a:t>.</a:t>
            </a:r>
          </a:p>
          <a:p>
            <a:r>
              <a:rPr lang="en-US" b="1" dirty="0" smtClean="0">
                <a:solidFill>
                  <a:srgbClr val="6600CC"/>
                </a:solidFill>
              </a:rPr>
              <a:t>Treatment</a:t>
            </a:r>
            <a:r>
              <a:rPr lang="ru-RU" dirty="0" smtClean="0"/>
              <a:t> – </a:t>
            </a:r>
            <a:r>
              <a:rPr lang="en-US" dirty="0" smtClean="0"/>
              <a:t>discontinuation of using drugs which caused the disease, prescribing intranasal corticosteroids and oral decongestants.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25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268760"/>
            <a:ext cx="3699727" cy="2664296"/>
          </a:xfrm>
          <a:prstGeom prst="rect">
            <a:avLst/>
          </a:prstGeom>
        </p:spPr>
      </p:pic>
      <p:pic>
        <p:nvPicPr>
          <p:cNvPr id="148482" name="Picture 2" descr="Bilateral choanal atresia in axial C. Atresia CT revealed bilateral... |  Download Scientific Diagra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8" b="12588"/>
          <a:stretch/>
        </p:blipFill>
        <p:spPr bwMode="auto">
          <a:xfrm>
            <a:off x="4716016" y="1272433"/>
            <a:ext cx="3312368" cy="266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55576" y="4077072"/>
            <a:ext cx="3699727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Axial CT scan: </a:t>
            </a:r>
            <a:endParaRPr lang="sr-Latn-RS" sz="2000" dirty="0" smtClean="0"/>
          </a:p>
          <a:p>
            <a:r>
              <a:rPr lang="en-US" sz="2000" dirty="0" smtClean="0"/>
              <a:t>unilateral </a:t>
            </a:r>
            <a:r>
              <a:rPr lang="en-US" sz="2000" dirty="0"/>
              <a:t>atresia</a:t>
            </a:r>
          </a:p>
        </p:txBody>
      </p:sp>
      <p:sp>
        <p:nvSpPr>
          <p:cNvPr id="8" name="Rectangle 7"/>
          <p:cNvSpPr/>
          <p:nvPr/>
        </p:nvSpPr>
        <p:spPr>
          <a:xfrm>
            <a:off x="4741359" y="4077072"/>
            <a:ext cx="328702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Axial CT scan: </a:t>
            </a:r>
            <a:endParaRPr lang="sr-Latn-RS" sz="2000" dirty="0" smtClean="0"/>
          </a:p>
          <a:p>
            <a:r>
              <a:rPr lang="en-US" sz="2000" dirty="0" smtClean="0"/>
              <a:t>bilateral </a:t>
            </a:r>
            <a:r>
              <a:rPr lang="en-US" sz="2000" dirty="0"/>
              <a:t>atresia</a:t>
            </a:r>
          </a:p>
        </p:txBody>
      </p:sp>
    </p:spTree>
    <p:extLst>
      <p:ext uri="{BB962C8B-B14F-4D97-AF65-F5344CB8AC3E}">
        <p14:creationId xmlns:p14="http://schemas.microsoft.com/office/powerpoint/2010/main" val="3072215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467600" cy="1054470"/>
          </a:xfrm>
        </p:spPr>
        <p:txBody>
          <a:bodyPr>
            <a:normAutofit fontScale="90000"/>
          </a:bodyPr>
          <a:lstStyle/>
          <a:p>
            <a:r>
              <a:rPr lang="en-US" sz="4000" b="1" dirty="0" err="1"/>
              <a:t>Dermoid</a:t>
            </a:r>
            <a:r>
              <a:rPr lang="en-US" sz="4000" b="1" dirty="0"/>
              <a:t> </a:t>
            </a:r>
            <a:r>
              <a:rPr lang="en-US" sz="4000" b="1" dirty="0" smtClean="0"/>
              <a:t>cysts</a:t>
            </a:r>
            <a:r>
              <a:rPr lang="sr-Latn-RS" sz="4000" b="1" dirty="0"/>
              <a:t/>
            </a:r>
            <a:br>
              <a:rPr lang="sr-Latn-RS" sz="4000" b="1" dirty="0"/>
            </a:br>
            <a:r>
              <a:rPr lang="sr-Latn-RS" sz="3300" dirty="0">
                <a:solidFill>
                  <a:srgbClr val="FF33CC"/>
                </a:solidFill>
              </a:rPr>
              <a:t>(Cystis dermoides)</a:t>
            </a:r>
            <a:endParaRPr lang="en-US" sz="3300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image007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000100" y="1556792"/>
            <a:ext cx="4225569" cy="3118136"/>
          </a:xfrm>
        </p:spPr>
      </p:pic>
      <p:sp>
        <p:nvSpPr>
          <p:cNvPr id="5" name="Rectangle 4"/>
          <p:cNvSpPr/>
          <p:nvPr/>
        </p:nvSpPr>
        <p:spPr>
          <a:xfrm>
            <a:off x="571472" y="5072074"/>
            <a:ext cx="7215238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sz="2000" dirty="0">
                <a:solidFill>
                  <a:srgbClr val="002060"/>
                </a:solidFill>
              </a:rPr>
              <a:t>A</a:t>
            </a:r>
            <a:r>
              <a:rPr lang="en-US" sz="2000" dirty="0" smtClean="0">
                <a:solidFill>
                  <a:srgbClr val="002060"/>
                </a:solidFill>
              </a:rPr>
              <a:t>rise</a:t>
            </a:r>
            <a:r>
              <a:rPr lang="sr-Latn-RS" sz="2000" dirty="0" smtClean="0">
                <a:solidFill>
                  <a:srgbClr val="002060"/>
                </a:solidFill>
              </a:rPr>
              <a:t>s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due to disturbances during embryonic development, when ectoderm tissue lags behind in places where it should not be.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940152" y="1556792"/>
            <a:ext cx="2357454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Latn-RS" sz="2000" dirty="0">
                <a:solidFill>
                  <a:srgbClr val="002060"/>
                </a:solidFill>
              </a:rPr>
              <a:t>O</a:t>
            </a:r>
            <a:r>
              <a:rPr lang="en-US" sz="2000" dirty="0" err="1" smtClean="0">
                <a:solidFill>
                  <a:srgbClr val="002060"/>
                </a:solidFill>
              </a:rPr>
              <a:t>ccur</a:t>
            </a:r>
            <a:r>
              <a:rPr lang="sr-Latn-RS" sz="2000" dirty="0" smtClean="0">
                <a:solidFill>
                  <a:srgbClr val="002060"/>
                </a:solidFill>
              </a:rPr>
              <a:t>s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every 20,000 to 40,000 births.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8wK31CjYqsX3AbqC0ZvgUw_m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043608" y="620688"/>
            <a:ext cx="6215106" cy="3547790"/>
          </a:xfrm>
        </p:spPr>
      </p:pic>
      <p:sp>
        <p:nvSpPr>
          <p:cNvPr id="5" name="Rectangle 4"/>
          <p:cNvSpPr/>
          <p:nvPr/>
        </p:nvSpPr>
        <p:spPr>
          <a:xfrm>
            <a:off x="611560" y="4509120"/>
            <a:ext cx="7358114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002060"/>
                </a:solidFill>
              </a:rPr>
              <a:t>A nasal </a:t>
            </a:r>
            <a:r>
              <a:rPr lang="en-US" sz="2000" dirty="0" err="1">
                <a:solidFill>
                  <a:srgbClr val="002060"/>
                </a:solidFill>
              </a:rPr>
              <a:t>dermoid</a:t>
            </a:r>
            <a:r>
              <a:rPr lang="en-US" sz="2000" dirty="0">
                <a:solidFill>
                  <a:srgbClr val="002060"/>
                </a:solidFill>
              </a:rPr>
              <a:t> cyst is located anywhere in the midpoint of the nose, from the glabella to the </a:t>
            </a:r>
            <a:r>
              <a:rPr lang="en-US" sz="2000" dirty="0" err="1">
                <a:solidFill>
                  <a:srgbClr val="002060"/>
                </a:solidFill>
              </a:rPr>
              <a:t>columella</a:t>
            </a:r>
            <a:r>
              <a:rPr lang="en-US" sz="2000" dirty="0">
                <a:solidFill>
                  <a:srgbClr val="002060"/>
                </a:solidFill>
              </a:rPr>
              <a:t>. They can be subcutaneous or within the bony or cartilaginous structures of the nasal septum, sphenoid or ethmoid sinus, and even in the region of the anterior cranial fossa.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1560" y="692696"/>
            <a:ext cx="7467600" cy="4873752"/>
          </a:xfrm>
        </p:spPr>
        <p:txBody>
          <a:bodyPr/>
          <a:lstStyle/>
          <a:p>
            <a:r>
              <a:rPr lang="en-US" dirty="0"/>
              <a:t>When they are not isolated but have a </a:t>
            </a:r>
            <a:r>
              <a:rPr lang="en-US" dirty="0" smtClean="0"/>
              <a:t>opening </a:t>
            </a:r>
            <a:r>
              <a:rPr lang="en-US" dirty="0"/>
              <a:t>on the skin, then it is a </a:t>
            </a:r>
            <a:r>
              <a:rPr lang="en-US" dirty="0" err="1"/>
              <a:t>dermoid</a:t>
            </a:r>
            <a:r>
              <a:rPr lang="en-US" dirty="0"/>
              <a:t> fistula.</a:t>
            </a:r>
          </a:p>
          <a:p>
            <a:r>
              <a:rPr lang="en-US" dirty="0"/>
              <a:t>Both the cyst and the fistula are lined with thin epithelium, and they can spread into the </a:t>
            </a:r>
            <a:r>
              <a:rPr lang="en-US" dirty="0" err="1"/>
              <a:t>endocranium</a:t>
            </a:r>
            <a:r>
              <a:rPr lang="en-US" dirty="0"/>
              <a:t>.</a:t>
            </a:r>
          </a:p>
          <a:p>
            <a:r>
              <a:rPr lang="en-US" dirty="0"/>
              <a:t>They may contain: hair, sebum, sweat glands, cartilage, bone.</a:t>
            </a:r>
          </a:p>
          <a:p>
            <a:r>
              <a:rPr lang="en-US" dirty="0">
                <a:solidFill>
                  <a:srgbClr val="FF33CC"/>
                </a:solidFill>
              </a:rPr>
              <a:t>Diagnosis</a:t>
            </a:r>
            <a:r>
              <a:rPr lang="en-US" dirty="0"/>
              <a:t>: CT or </a:t>
            </a:r>
            <a:r>
              <a:rPr lang="en-US" dirty="0" smtClean="0"/>
              <a:t>MRI</a:t>
            </a:r>
            <a:endParaRPr lang="en-US" dirty="0"/>
          </a:p>
          <a:p>
            <a:r>
              <a:rPr lang="en-US" dirty="0"/>
              <a:t>A biopsy should never be done before the findings of radiological diagnostics.</a:t>
            </a:r>
          </a:p>
          <a:p>
            <a:r>
              <a:rPr lang="en-US" dirty="0">
                <a:solidFill>
                  <a:srgbClr val="FF33CC"/>
                </a:solidFill>
              </a:rPr>
              <a:t>Therapy</a:t>
            </a:r>
            <a:r>
              <a:rPr lang="en-US" dirty="0"/>
              <a:t>: surgical</a:t>
            </a:r>
          </a:p>
        </p:txBody>
      </p:sp>
    </p:spTree>
    <p:extLst>
      <p:ext uri="{BB962C8B-B14F-4D97-AF65-F5344CB8AC3E}">
        <p14:creationId xmlns:p14="http://schemas.microsoft.com/office/powerpoint/2010/main" val="728450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6835</TotalTime>
  <Words>2522</Words>
  <Application>Microsoft Office PowerPoint</Application>
  <PresentationFormat>On-screen Show (4:3)</PresentationFormat>
  <Paragraphs>211</Paragraphs>
  <Slides>58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61" baseType="lpstr">
      <vt:lpstr>Oriel</vt:lpstr>
      <vt:lpstr>Bitmap Image</vt:lpstr>
      <vt:lpstr>Photo Editor Photo</vt:lpstr>
      <vt:lpstr>Congenital malformations of the nose</vt:lpstr>
      <vt:lpstr>PowerPoint Presentation</vt:lpstr>
      <vt:lpstr>Choanal atresia (Athresia choanalis)</vt:lpstr>
      <vt:lpstr>PowerPoint Presentation</vt:lpstr>
      <vt:lpstr>PowerPoint Presentation</vt:lpstr>
      <vt:lpstr>PowerPoint Presentation</vt:lpstr>
      <vt:lpstr>Dermoid cysts (Cystis dermoides)</vt:lpstr>
      <vt:lpstr>PowerPoint Presentation</vt:lpstr>
      <vt:lpstr>PowerPoint Presentation</vt:lpstr>
      <vt:lpstr>Nasal fistula in situ and exitrpated</vt:lpstr>
      <vt:lpstr>Meningocele (Meningocoelae)</vt:lpstr>
      <vt:lpstr>PowerPoint Presentation</vt:lpstr>
      <vt:lpstr>Frontoethmoidal meningocele</vt:lpstr>
      <vt:lpstr>Nasal meningocele</vt:lpstr>
      <vt:lpstr>Prenasal meningocele</vt:lpstr>
      <vt:lpstr>Prenasal meningocele</vt:lpstr>
      <vt:lpstr>Prenasal meningocele</vt:lpstr>
      <vt:lpstr>Endonasal meningocele</vt:lpstr>
      <vt:lpstr>Endonasal meningocele</vt:lpstr>
      <vt:lpstr>PowerPoint Presentation</vt:lpstr>
      <vt:lpstr>Endonasal meningocele (CT scan)</vt:lpstr>
      <vt:lpstr>Endonasal meningocele (CT scan)</vt:lpstr>
      <vt:lpstr>Endonasal meningoencephalocele (MRI) </vt:lpstr>
      <vt:lpstr>Stenosis of the nasal cavity (Stenosis cavi nasi)</vt:lpstr>
      <vt:lpstr>PowerPoint Presentation</vt:lpstr>
      <vt:lpstr>Congenital tumors of the nose (Tumores congenitalis nasalis )</vt:lpstr>
      <vt:lpstr>PowerPoint Presentation</vt:lpstr>
      <vt:lpstr>Inflammation of the external nose</vt:lpstr>
      <vt:lpstr>Nasal furunculosis (Furunculus nasi)</vt:lpstr>
      <vt:lpstr>PowerPoint Presentation</vt:lpstr>
      <vt:lpstr>Nasal furunculosis </vt:lpstr>
      <vt:lpstr>Inflammation of the internal nose</vt:lpstr>
      <vt:lpstr>Acute rhinitis (Rhinitis acuta)</vt:lpstr>
      <vt:lpstr>PowerPoint Presentation</vt:lpstr>
      <vt:lpstr>Chronic rhinitis (Rhinitis chronica)</vt:lpstr>
      <vt:lpstr>PowerPoint Presentation</vt:lpstr>
      <vt:lpstr>Chronic simple rhinitis (Rhinitis chronica simplex)</vt:lpstr>
      <vt:lpstr>Chronic simple rhinitis </vt:lpstr>
      <vt:lpstr>Hypertrophic chronic rhinitis (Rhinitis ch.hypertrophica)</vt:lpstr>
      <vt:lpstr>Hypertrophic chronic rhinitis </vt:lpstr>
      <vt:lpstr>Simple atrophic chronic rhinitis (Rhinitis chr.atrophica simplex)</vt:lpstr>
      <vt:lpstr>Simple atrophic chronic rhinitis</vt:lpstr>
      <vt:lpstr>Fetid atrophic chronic rhinits (Rhinitis chr.atrophica faetida) - Ozena</vt:lpstr>
      <vt:lpstr>PowerPoint Presentation</vt:lpstr>
      <vt:lpstr>Ozena</vt:lpstr>
      <vt:lpstr>Allergic rhinitis</vt:lpstr>
      <vt:lpstr>PowerPoint Presentation</vt:lpstr>
      <vt:lpstr>Classification of allergic rhinitis</vt:lpstr>
      <vt:lpstr>Seasonal allergic rhinitis</vt:lpstr>
      <vt:lpstr>Nonseasonal allergic rhinopathy</vt:lpstr>
      <vt:lpstr>PowerPoint Presentation</vt:lpstr>
      <vt:lpstr>Allergic rhinitis</vt:lpstr>
      <vt:lpstr>Non-allergic rhinitis</vt:lpstr>
      <vt:lpstr>Vasomotor rhinitis</vt:lpstr>
      <vt:lpstr>PowerPoint Presentation</vt:lpstr>
      <vt:lpstr>PowerPoint Presentation</vt:lpstr>
      <vt:lpstr>Nonallergic rhinitis with eosinophilia syndrome (NARES)</vt:lpstr>
      <vt:lpstr>Rhinitis medicamentosa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Конгениталне малформације носа и ПНС</dc:title>
  <dc:creator>Branislav</dc:creator>
  <cp:lastModifiedBy>Andra Jevtovic</cp:lastModifiedBy>
  <cp:revision>192</cp:revision>
  <dcterms:created xsi:type="dcterms:W3CDTF">2014-01-30T19:13:00Z</dcterms:created>
  <dcterms:modified xsi:type="dcterms:W3CDTF">2025-02-08T14:05:46Z</dcterms:modified>
</cp:coreProperties>
</file>